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7" r:id="rId2"/>
    <p:sldId id="273" r:id="rId3"/>
    <p:sldId id="298" r:id="rId4"/>
    <p:sldId id="281" r:id="rId5"/>
    <p:sldId id="263" r:id="rId6"/>
    <p:sldId id="296" r:id="rId7"/>
    <p:sldId id="289" r:id="rId8"/>
    <p:sldId id="294" r:id="rId9"/>
    <p:sldId id="282" r:id="rId10"/>
    <p:sldId id="292" r:id="rId11"/>
    <p:sldId id="284" r:id="rId12"/>
    <p:sldId id="285" r:id="rId13"/>
    <p:sldId id="297" r:id="rId14"/>
    <p:sldId id="28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FC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30FAD0-8C5C-4259-8392-665B6994BF04}" v="906" dt="2018-08-16T04:42:58.4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6" autoAdjust="0"/>
    <p:restoredTop sz="69347" autoAdjust="0"/>
  </p:normalViewPr>
  <p:slideViewPr>
    <p:cSldViewPr snapToGrid="0" snapToObjects="1">
      <p:cViewPr varScale="1">
        <p:scale>
          <a:sx n="46" d="100"/>
          <a:sy n="46" d="100"/>
        </p:scale>
        <p:origin x="1372" y="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e749ed38dafd4652" providerId="LiveId" clId="{9330FAD0-8C5C-4259-8392-665B6994BF04}"/>
    <pc:docChg chg="custSel modSld">
      <pc:chgData name="" userId="e749ed38dafd4652" providerId="LiveId" clId="{9330FAD0-8C5C-4259-8392-665B6994BF04}" dt="2018-08-08T15:45:52.123" v="59" actId="1076"/>
      <pc:docMkLst>
        <pc:docMk/>
      </pc:docMkLst>
      <pc:sldChg chg="modSp">
        <pc:chgData name="" userId="e749ed38dafd4652" providerId="LiveId" clId="{9330FAD0-8C5C-4259-8392-665B6994BF04}" dt="2018-08-08T15:45:52.123" v="59" actId="1076"/>
        <pc:sldMkLst>
          <pc:docMk/>
          <pc:sldMk cId="3104077218" sldId="273"/>
        </pc:sldMkLst>
        <pc:picChg chg="mod">
          <ac:chgData name="" userId="e749ed38dafd4652" providerId="LiveId" clId="{9330FAD0-8C5C-4259-8392-665B6994BF04}" dt="2018-08-08T15:45:52.123" v="59" actId="1076"/>
          <ac:picMkLst>
            <pc:docMk/>
            <pc:sldMk cId="3104077218" sldId="273"/>
            <ac:picMk id="8" creationId="{FDA17C45-7098-43DA-B2B1-F7C47331BED3}"/>
          </ac:picMkLst>
        </pc:picChg>
      </pc:sldChg>
      <pc:sldChg chg="modSp modNotesTx">
        <pc:chgData name="" userId="e749ed38dafd4652" providerId="LiveId" clId="{9330FAD0-8C5C-4259-8392-665B6994BF04}" dt="2018-08-08T14:54:45.642" v="56" actId="1076"/>
        <pc:sldMkLst>
          <pc:docMk/>
          <pc:sldMk cId="1948463182" sldId="298"/>
        </pc:sldMkLst>
        <pc:picChg chg="mod">
          <ac:chgData name="" userId="e749ed38dafd4652" providerId="LiveId" clId="{9330FAD0-8C5C-4259-8392-665B6994BF04}" dt="2018-08-08T14:54:45.642" v="56" actId="1076"/>
          <ac:picMkLst>
            <pc:docMk/>
            <pc:sldMk cId="1948463182" sldId="298"/>
            <ac:picMk id="14" creationId="{F31BC010-9A60-4346-B28C-1A0A8ED9AD45}"/>
          </ac:picMkLst>
        </pc:picChg>
      </pc:sldChg>
    </pc:docChg>
  </pc:docChgLst>
  <pc:docChgLst>
    <pc:chgData name="Emma Brehany" userId="f7128bc4c7af9257" providerId="LiveId" clId="{9330FAD0-8C5C-4259-8392-665B6994BF04}"/>
    <pc:docChg chg="modSld">
      <pc:chgData name="Emma Brehany" userId="f7128bc4c7af9257" providerId="LiveId" clId="{9330FAD0-8C5C-4259-8392-665B6994BF04}" dt="2018-08-15T14:29:09.094" v="30" actId="1036"/>
      <pc:docMkLst>
        <pc:docMk/>
      </pc:docMkLst>
      <pc:sldChg chg="addSp modSp">
        <pc:chgData name="Emma Brehany" userId="f7128bc4c7af9257" providerId="LiveId" clId="{9330FAD0-8C5C-4259-8392-665B6994BF04}" dt="2018-08-15T14:29:09.094" v="30" actId="1036"/>
        <pc:sldMkLst>
          <pc:docMk/>
          <pc:sldMk cId="1948463182" sldId="298"/>
        </pc:sldMkLst>
        <pc:spChg chg="add mod">
          <ac:chgData name="Emma Brehany" userId="f7128bc4c7af9257" providerId="LiveId" clId="{9330FAD0-8C5C-4259-8392-665B6994BF04}" dt="2018-08-15T14:26:37.840" v="13" actId="1076"/>
          <ac:spMkLst>
            <pc:docMk/>
            <pc:sldMk cId="1948463182" sldId="298"/>
            <ac:spMk id="5" creationId="{2223FCC2-803A-40E0-B74D-0C93EDF11BC2}"/>
          </ac:spMkLst>
        </pc:spChg>
        <pc:cxnChg chg="add mod">
          <ac:chgData name="Emma Brehany" userId="f7128bc4c7af9257" providerId="LiveId" clId="{9330FAD0-8C5C-4259-8392-665B6994BF04}" dt="2018-08-15T14:29:09.094" v="30" actId="1036"/>
          <ac:cxnSpMkLst>
            <pc:docMk/>
            <pc:sldMk cId="1948463182" sldId="298"/>
            <ac:cxnSpMk id="7" creationId="{7BC34093-A6D2-4E37-A8D0-2374C348C978}"/>
          </ac:cxnSpMkLst>
        </pc:cxnChg>
      </pc:sldChg>
    </pc:docChg>
  </pc:docChgLst>
  <pc:docChgLst>
    <pc:chgData name=" " userId="e749ed38dafd4652" providerId="LiveId" clId="{9330FAD0-8C5C-4259-8392-665B6994BF04}"/>
    <pc:docChg chg="undo custSel modSld">
      <pc:chgData name=" " userId="e749ed38dafd4652" providerId="LiveId" clId="{9330FAD0-8C5C-4259-8392-665B6994BF04}" dt="2018-08-16T04:42:58.414" v="810" actId="20577"/>
      <pc:docMkLst>
        <pc:docMk/>
      </pc:docMkLst>
      <pc:sldChg chg="modSp modNotesTx">
        <pc:chgData name=" " userId="e749ed38dafd4652" providerId="LiveId" clId="{9330FAD0-8C5C-4259-8392-665B6994BF04}" dt="2018-08-16T03:26:44.583" v="649" actId="1076"/>
        <pc:sldMkLst>
          <pc:docMk/>
          <pc:sldMk cId="3104077218" sldId="273"/>
        </pc:sldMkLst>
        <pc:spChg chg="mod">
          <ac:chgData name=" " userId="e749ed38dafd4652" providerId="LiveId" clId="{9330FAD0-8C5C-4259-8392-665B6994BF04}" dt="2018-08-16T03:13:43.903" v="43" actId="20577"/>
          <ac:spMkLst>
            <pc:docMk/>
            <pc:sldMk cId="3104077218" sldId="273"/>
            <ac:spMk id="5" creationId="{DC1FD85A-F267-471C-8D43-ECB03DFAC4E6}"/>
          </ac:spMkLst>
        </pc:spChg>
        <pc:picChg chg="mod">
          <ac:chgData name=" " userId="e749ed38dafd4652" providerId="LiveId" clId="{9330FAD0-8C5C-4259-8392-665B6994BF04}" dt="2018-08-16T03:26:44.583" v="649" actId="1076"/>
          <ac:picMkLst>
            <pc:docMk/>
            <pc:sldMk cId="3104077218" sldId="273"/>
            <ac:picMk id="8" creationId="{FDA17C45-7098-43DA-B2B1-F7C47331BED3}"/>
          </ac:picMkLst>
        </pc:picChg>
      </pc:sldChg>
      <pc:sldChg chg="delSp modSp modNotesTx">
        <pc:chgData name=" " userId="e749ed38dafd4652" providerId="LiveId" clId="{9330FAD0-8C5C-4259-8392-665B6994BF04}" dt="2018-08-16T03:30:04.621" v="683" actId="115"/>
        <pc:sldMkLst>
          <pc:docMk/>
          <pc:sldMk cId="940468418" sldId="282"/>
        </pc:sldMkLst>
        <pc:spChg chg="mod">
          <ac:chgData name=" " userId="e749ed38dafd4652" providerId="LiveId" clId="{9330FAD0-8C5C-4259-8392-665B6994BF04}" dt="2018-08-16T03:30:04.621" v="683" actId="115"/>
          <ac:spMkLst>
            <pc:docMk/>
            <pc:sldMk cId="940468418" sldId="282"/>
            <ac:spMk id="2" creationId="{6BCB1475-1FA0-4C05-BC9A-A825A2756AF3}"/>
          </ac:spMkLst>
        </pc:spChg>
        <pc:spChg chg="mod">
          <ac:chgData name=" " userId="e749ed38dafd4652" providerId="LiveId" clId="{9330FAD0-8C5C-4259-8392-665B6994BF04}" dt="2018-08-16T03:29:43.273" v="682" actId="20577"/>
          <ac:spMkLst>
            <pc:docMk/>
            <pc:sldMk cId="940468418" sldId="282"/>
            <ac:spMk id="4" creationId="{A945FFE3-D98D-4E74-B160-F463690D1428}"/>
          </ac:spMkLst>
        </pc:spChg>
        <pc:spChg chg="del">
          <ac:chgData name=" " userId="e749ed38dafd4652" providerId="LiveId" clId="{9330FAD0-8C5C-4259-8392-665B6994BF04}" dt="2018-08-16T03:20:16.642" v="194" actId="478"/>
          <ac:spMkLst>
            <pc:docMk/>
            <pc:sldMk cId="940468418" sldId="282"/>
            <ac:spMk id="5" creationId="{898E66ED-4E95-4E7B-9BF3-4A419507615E}"/>
          </ac:spMkLst>
        </pc:spChg>
      </pc:sldChg>
      <pc:sldChg chg="modNotesTx">
        <pc:chgData name=" " userId="e749ed38dafd4652" providerId="LiveId" clId="{9330FAD0-8C5C-4259-8392-665B6994BF04}" dt="2018-08-16T03:15:02.885" v="57" actId="20577"/>
        <pc:sldMkLst>
          <pc:docMk/>
          <pc:sldMk cId="2477198526" sldId="284"/>
        </pc:sldMkLst>
      </pc:sldChg>
      <pc:sldChg chg="modNotesTx">
        <pc:chgData name=" " userId="e749ed38dafd4652" providerId="LiveId" clId="{9330FAD0-8C5C-4259-8392-665B6994BF04}" dt="2018-08-16T03:15:06.869" v="58" actId="20577"/>
        <pc:sldMkLst>
          <pc:docMk/>
          <pc:sldMk cId="2282643693" sldId="285"/>
        </pc:sldMkLst>
      </pc:sldChg>
      <pc:sldChg chg="modSp modNotesTx">
        <pc:chgData name=" " userId="e749ed38dafd4652" providerId="LiveId" clId="{9330FAD0-8C5C-4259-8392-665B6994BF04}" dt="2018-08-16T03:28:29.014" v="669" actId="20577"/>
        <pc:sldMkLst>
          <pc:docMk/>
          <pc:sldMk cId="2241169658" sldId="289"/>
        </pc:sldMkLst>
        <pc:spChg chg="mod">
          <ac:chgData name=" " userId="e749ed38dafd4652" providerId="LiveId" clId="{9330FAD0-8C5C-4259-8392-665B6994BF04}" dt="2018-08-16T03:28:29.014" v="669" actId="20577"/>
          <ac:spMkLst>
            <pc:docMk/>
            <pc:sldMk cId="2241169658" sldId="289"/>
            <ac:spMk id="4" creationId="{91A7381C-1848-4E7E-BA95-73D688927AF1}"/>
          </ac:spMkLst>
        </pc:spChg>
      </pc:sldChg>
      <pc:sldChg chg="modSp modNotesTx">
        <pc:chgData name=" " userId="e749ed38dafd4652" providerId="LiveId" clId="{9330FAD0-8C5C-4259-8392-665B6994BF04}" dt="2018-08-16T04:40:51.585" v="764" actId="20577"/>
        <pc:sldMkLst>
          <pc:docMk/>
          <pc:sldMk cId="3011855899" sldId="292"/>
        </pc:sldMkLst>
        <pc:spChg chg="mod">
          <ac:chgData name=" " userId="e749ed38dafd4652" providerId="LiveId" clId="{9330FAD0-8C5C-4259-8392-665B6994BF04}" dt="2018-08-16T04:40:51.585" v="764" actId="20577"/>
          <ac:spMkLst>
            <pc:docMk/>
            <pc:sldMk cId="3011855899" sldId="292"/>
            <ac:spMk id="15" creationId="{44E728E2-5737-4F37-A860-AA3681F31BB9}"/>
          </ac:spMkLst>
        </pc:spChg>
        <pc:spChg chg="mod">
          <ac:chgData name=" " userId="e749ed38dafd4652" providerId="LiveId" clId="{9330FAD0-8C5C-4259-8392-665B6994BF04}" dt="2018-08-16T03:30:36.954" v="738" actId="6549"/>
          <ac:spMkLst>
            <pc:docMk/>
            <pc:sldMk cId="3011855899" sldId="292"/>
            <ac:spMk id="21" creationId="{E8C2744F-AF23-4035-ADAF-2DF72135F1CD}"/>
          </ac:spMkLst>
        </pc:spChg>
      </pc:sldChg>
      <pc:sldChg chg="modSp modNotesTx">
        <pc:chgData name=" " userId="e749ed38dafd4652" providerId="LiveId" clId="{9330FAD0-8C5C-4259-8392-665B6994BF04}" dt="2018-08-16T03:29:25.166" v="672" actId="20577"/>
        <pc:sldMkLst>
          <pc:docMk/>
          <pc:sldMk cId="2350276290" sldId="294"/>
        </pc:sldMkLst>
        <pc:spChg chg="mod">
          <ac:chgData name=" " userId="e749ed38dafd4652" providerId="LiveId" clId="{9330FAD0-8C5C-4259-8392-665B6994BF04}" dt="2018-08-16T03:16:29.396" v="82" actId="20577"/>
          <ac:spMkLst>
            <pc:docMk/>
            <pc:sldMk cId="2350276290" sldId="294"/>
            <ac:spMk id="4" creationId="{EFA44D9A-F6F2-4D0D-A2CD-CDC4B6C8AE05}"/>
          </ac:spMkLst>
        </pc:spChg>
        <pc:spChg chg="mod">
          <ac:chgData name=" " userId="e749ed38dafd4652" providerId="LiveId" clId="{9330FAD0-8C5C-4259-8392-665B6994BF04}" dt="2018-08-16T03:29:25.166" v="672" actId="20577"/>
          <ac:spMkLst>
            <pc:docMk/>
            <pc:sldMk cId="2350276290" sldId="294"/>
            <ac:spMk id="9" creationId="{EAF00BCE-ED27-4A99-A912-DC99F03858D7}"/>
          </ac:spMkLst>
        </pc:spChg>
      </pc:sldChg>
      <pc:sldChg chg="modSp modNotesTx">
        <pc:chgData name=" " userId="e749ed38dafd4652" providerId="LiveId" clId="{9330FAD0-8C5C-4259-8392-665B6994BF04}" dt="2018-08-16T03:14:28.383" v="46" actId="20577"/>
        <pc:sldMkLst>
          <pc:docMk/>
          <pc:sldMk cId="3944470031" sldId="296"/>
        </pc:sldMkLst>
        <pc:spChg chg="mod">
          <ac:chgData name=" " userId="e749ed38dafd4652" providerId="LiveId" clId="{9330FAD0-8C5C-4259-8392-665B6994BF04}" dt="2018-08-16T02:46:32.104" v="30" actId="207"/>
          <ac:spMkLst>
            <pc:docMk/>
            <pc:sldMk cId="3944470031" sldId="296"/>
            <ac:spMk id="7" creationId="{7DFBF4C8-79CF-4AAD-BE59-347E03801741}"/>
          </ac:spMkLst>
        </pc:spChg>
      </pc:sldChg>
      <pc:sldChg chg="modSp modNotesTx">
        <pc:chgData name=" " userId="e749ed38dafd4652" providerId="LiveId" clId="{9330FAD0-8C5C-4259-8392-665B6994BF04}" dt="2018-08-16T04:42:58.414" v="810" actId="20577"/>
        <pc:sldMkLst>
          <pc:docMk/>
          <pc:sldMk cId="2306618356" sldId="297"/>
        </pc:sldMkLst>
        <pc:spChg chg="mod">
          <ac:chgData name=" " userId="e749ed38dafd4652" providerId="LiveId" clId="{9330FAD0-8C5C-4259-8392-665B6994BF04}" dt="2018-08-16T04:42:58.414" v="810" actId="20577"/>
          <ac:spMkLst>
            <pc:docMk/>
            <pc:sldMk cId="2306618356" sldId="297"/>
            <ac:spMk id="2" creationId="{3D311E47-C0E0-4268-B8B1-08220FA00CB5}"/>
          </ac:spMkLst>
        </pc:spChg>
      </pc:sldChg>
      <pc:sldChg chg="modSp modNotesTx">
        <pc:chgData name=" " userId="e749ed38dafd4652" providerId="LiveId" clId="{9330FAD0-8C5C-4259-8392-665B6994BF04}" dt="2018-08-16T03:26:56.519" v="651" actId="1076"/>
        <pc:sldMkLst>
          <pc:docMk/>
          <pc:sldMk cId="1948463182" sldId="298"/>
        </pc:sldMkLst>
        <pc:spChg chg="mod">
          <ac:chgData name=" " userId="e749ed38dafd4652" providerId="LiveId" clId="{9330FAD0-8C5C-4259-8392-665B6994BF04}" dt="2018-08-16T03:15:38.533" v="68" actId="1037"/>
          <ac:spMkLst>
            <pc:docMk/>
            <pc:sldMk cId="1948463182" sldId="298"/>
            <ac:spMk id="5" creationId="{2223FCC2-803A-40E0-B74D-0C93EDF11BC2}"/>
          </ac:spMkLst>
        </pc:spChg>
        <pc:picChg chg="mod">
          <ac:chgData name=" " userId="e749ed38dafd4652" providerId="LiveId" clId="{9330FAD0-8C5C-4259-8392-665B6994BF04}" dt="2018-08-16T03:26:56.519" v="651" actId="1076"/>
          <ac:picMkLst>
            <pc:docMk/>
            <pc:sldMk cId="1948463182" sldId="298"/>
            <ac:picMk id="14" creationId="{F31BC010-9A60-4346-B28C-1A0A8ED9AD4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C36B7-AA79-4FF6-830A-EE6ADD8B98BE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B1C3E-528A-425C-93F3-27D233EA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23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1C3E-528A-425C-93F3-27D233EA1B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2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1C3E-528A-425C-93F3-27D233EA1B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85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1C3E-528A-425C-93F3-27D233EA1B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80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1C3E-528A-425C-93F3-27D233EA1B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85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1C3E-528A-425C-93F3-27D233EA1B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17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1C3E-528A-425C-93F3-27D233EA1B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66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1C3E-528A-425C-93F3-27D233EA1B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48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1C3E-528A-425C-93F3-27D233EA1B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2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1C3E-528A-425C-93F3-27D233EA1B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05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James Holmes </a:t>
            </a:r>
            <a:r>
              <a:rPr lang="en-US" dirty="0"/>
              <a:t>– 2012 CO Movie Theater. 12 killed, 70 injured.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/>
              <a:t>Nikolas Cruz </a:t>
            </a:r>
            <a:r>
              <a:rPr lang="en-US" dirty="0"/>
              <a:t>– 2018 HS shooting in Parkland.  17 students/faculty killed.</a:t>
            </a:r>
          </a:p>
          <a:p>
            <a:r>
              <a:rPr lang="en-US" u="sng" dirty="0" err="1"/>
              <a:t>Tamerlan</a:t>
            </a:r>
            <a:r>
              <a:rPr lang="en-US" u="sng" dirty="0"/>
              <a:t> </a:t>
            </a:r>
            <a:r>
              <a:rPr lang="en-US" u="sng" dirty="0" err="1"/>
              <a:t>Tsarnaev</a:t>
            </a:r>
            <a:r>
              <a:rPr lang="en-US" u="sng" dirty="0"/>
              <a:t> </a:t>
            </a:r>
            <a:r>
              <a:rPr lang="en-US" dirty="0"/>
              <a:t>–2013 Boston Bombing. 3 killed, 264 injured. </a:t>
            </a:r>
          </a:p>
          <a:p>
            <a:r>
              <a:rPr lang="en-US" u="sng" dirty="0"/>
              <a:t>Seung Hui Cho </a:t>
            </a:r>
            <a:r>
              <a:rPr lang="en-US" dirty="0"/>
              <a:t>– 2007 VT shooting. 32 killed.</a:t>
            </a:r>
          </a:p>
          <a:p>
            <a:r>
              <a:rPr lang="en-US" b="1" dirty="0"/>
              <a:t>GAP CLOSING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1C3E-528A-425C-93F3-27D233EA1B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90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1C3E-528A-425C-93F3-27D233EA1B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8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1C3E-528A-425C-93F3-27D233EA1B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76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1C3E-528A-425C-93F3-27D233EA1B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90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1C3E-528A-425C-93F3-27D233EA1B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79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28800" y="3733800"/>
            <a:ext cx="8534400" cy="1600200"/>
          </a:xfrm>
        </p:spPr>
        <p:txBody>
          <a:bodyPr/>
          <a:lstStyle>
            <a:lvl1pPr marL="0" indent="0" algn="ctr">
              <a:buFontTx/>
              <a:buNone/>
              <a:defRPr sz="2400" b="0" i="0">
                <a:solidFill>
                  <a:srgbClr val="1B2166"/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r>
              <a:rPr lang="en-US"/>
              <a:t>Name</a:t>
            </a:r>
          </a:p>
          <a:p>
            <a:r>
              <a:rPr lang="en-US"/>
              <a:t>Title</a:t>
            </a:r>
          </a:p>
          <a:p>
            <a:r>
              <a:rPr lang="en-US"/>
              <a:t>Affiliation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99452B-A193-F54E-8D31-9A12887042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C6DD56-941A-F74E-8A8A-507D190FB5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40E68B6-9FD7-BE43-AFA5-61AB60A37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2314833"/>
            <a:ext cx="9245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6060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15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7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32000" y="609600"/>
            <a:ext cx="6451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4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latin typeface="Garamond" charset="0"/>
                <a:ea typeface="Garamond" charset="0"/>
                <a:cs typeface="Garamond" charset="0"/>
              </a:defRPr>
            </a:lvl1pPr>
            <a:lvl2pPr>
              <a:defRPr>
                <a:latin typeface="Garamond" charset="0"/>
                <a:ea typeface="Garamond" charset="0"/>
                <a:cs typeface="Garamond" charset="0"/>
              </a:defRPr>
            </a:lvl2pPr>
            <a:lvl3pPr>
              <a:defRPr>
                <a:latin typeface="Garamond" charset="0"/>
                <a:ea typeface="Garamond" charset="0"/>
                <a:cs typeface="Garamond" charset="0"/>
              </a:defRPr>
            </a:lvl3pPr>
            <a:lvl4pPr>
              <a:defRPr>
                <a:latin typeface="Garamond" charset="0"/>
                <a:ea typeface="Garamond" charset="0"/>
                <a:cs typeface="Garamond" charset="0"/>
              </a:defRPr>
            </a:lvl4pPr>
            <a:lvl5pPr>
              <a:defRPr>
                <a:latin typeface="Garamond" charset="0"/>
                <a:ea typeface="Garamond" charset="0"/>
                <a:cs typeface="Garamond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1AEBAAA-12E2-D24D-B4CE-2C75652C8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910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Adobe Garamond Pro"/>
                <a:cs typeface="Adobe Garamond Pro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20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>
                <a:latin typeface="Garamond" charset="0"/>
                <a:ea typeface="Garamond" charset="0"/>
                <a:cs typeface="Garamond" charset="0"/>
              </a:defRPr>
            </a:lvl1pPr>
            <a:lvl2pPr>
              <a:defRPr sz="2400">
                <a:latin typeface="Garamond" charset="0"/>
                <a:ea typeface="Garamond" charset="0"/>
                <a:cs typeface="Garamond" charset="0"/>
              </a:defRPr>
            </a:lvl2pPr>
            <a:lvl3pPr>
              <a:defRPr sz="2000">
                <a:latin typeface="Garamond" charset="0"/>
                <a:ea typeface="Garamond" charset="0"/>
                <a:cs typeface="Garamond" charset="0"/>
              </a:defRPr>
            </a:lvl3pPr>
            <a:lvl4pPr>
              <a:defRPr sz="1800">
                <a:latin typeface="Garamond" charset="0"/>
                <a:ea typeface="Garamond" charset="0"/>
                <a:cs typeface="Garamond" charset="0"/>
              </a:defRPr>
            </a:lvl4pPr>
            <a:lvl5pPr>
              <a:defRPr sz="1800">
                <a:latin typeface="Garamond" charset="0"/>
                <a:ea typeface="Garamond" charset="0"/>
                <a:cs typeface="Garamond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>
                <a:latin typeface="Garamond" charset="0"/>
                <a:ea typeface="Garamond" charset="0"/>
                <a:cs typeface="Garamond" charset="0"/>
              </a:defRPr>
            </a:lvl1pPr>
            <a:lvl2pPr>
              <a:defRPr sz="2400">
                <a:latin typeface="Garamond" charset="0"/>
                <a:ea typeface="Garamond" charset="0"/>
                <a:cs typeface="Garamond" charset="0"/>
              </a:defRPr>
            </a:lvl2pPr>
            <a:lvl3pPr>
              <a:defRPr sz="2000">
                <a:latin typeface="Garamond" charset="0"/>
                <a:ea typeface="Garamond" charset="0"/>
                <a:cs typeface="Garamond" charset="0"/>
              </a:defRPr>
            </a:lvl3pPr>
            <a:lvl4pPr>
              <a:defRPr sz="1800">
                <a:latin typeface="Garamond" charset="0"/>
                <a:ea typeface="Garamond" charset="0"/>
                <a:cs typeface="Garamond" charset="0"/>
              </a:defRPr>
            </a:lvl4pPr>
            <a:lvl5pPr>
              <a:defRPr sz="1800">
                <a:latin typeface="Garamond" charset="0"/>
                <a:ea typeface="Garamond" charset="0"/>
                <a:cs typeface="Garamond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6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274638"/>
            <a:ext cx="9550400" cy="1143000"/>
          </a:xfrm>
        </p:spPr>
        <p:txBody>
          <a:bodyPr/>
          <a:lstStyle>
            <a:lvl1pPr>
              <a:defRPr>
                <a:solidFill>
                  <a:srgbClr val="1B216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22438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3622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52600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1" y="2438400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84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5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5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0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524000"/>
            <a:ext cx="4011084" cy="857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438401"/>
            <a:ext cx="4011084" cy="3687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95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152400"/>
            <a:ext cx="9245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752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400" y="64770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 i="0">
                <a:solidFill>
                  <a:schemeClr val="bg1"/>
                </a:solidFill>
                <a:latin typeface="+mn-lt"/>
                <a:cs typeface="Myriad Pro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477000"/>
            <a:ext cx="111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fld id="{54B0003E-5D3B-BF4B-A0A8-3D07283DD7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dobe Garamond Pro" pitchFamily="-128" charset="0"/>
          <a:ea typeface="ＭＳ Ｐゴシック" pitchFamily="-128" charset="-128"/>
          <a:cs typeface="ＭＳ Ｐゴシック" pitchFamily="-128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dobe Garamond Pro" pitchFamily="-128" charset="0"/>
          <a:ea typeface="ＭＳ Ｐゴシック" pitchFamily="-128" charset="-128"/>
          <a:cs typeface="ＭＳ Ｐゴシック" pitchFamily="-128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dobe Garamond Pro" pitchFamily="-128" charset="0"/>
          <a:ea typeface="ＭＳ Ｐゴシック" pitchFamily="-128" charset="-128"/>
          <a:cs typeface="ＭＳ Ｐゴシック" pitchFamily="-128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dobe Garamond Pro" pitchFamily="-128" charset="0"/>
          <a:ea typeface="ＭＳ Ｐゴシック" pitchFamily="-128" charset="-128"/>
          <a:cs typeface="ＭＳ Ｐゴシック" pitchFamily="-12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dobe Garamond Pro" pitchFamily="-128" charset="0"/>
          <a:ea typeface="ＭＳ Ｐゴシック" pitchFamily="-128" charset="-128"/>
          <a:cs typeface="ＭＳ Ｐゴシック" pitchFamily="-12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dobe Garamond Pro" pitchFamily="-128" charset="0"/>
          <a:ea typeface="ＭＳ Ｐゴシック" pitchFamily="-128" charset="-128"/>
          <a:cs typeface="ＭＳ Ｐゴシック" pitchFamily="-12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dobe Garamond Pro" pitchFamily="-128" charset="0"/>
          <a:ea typeface="ＭＳ Ｐゴシック" pitchFamily="-128" charset="-128"/>
          <a:cs typeface="ＭＳ Ｐゴシック" pitchFamily="-12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dobe Garamond Pro" pitchFamily="-128" charset="0"/>
          <a:ea typeface="ＭＳ Ｐゴシック" pitchFamily="-128" charset="-128"/>
          <a:cs typeface="ＭＳ Ｐゴシック" pitchFamily="-12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47"/>
        </a:buClr>
        <a:buChar char="•"/>
        <a:defRPr sz="3200">
          <a:solidFill>
            <a:schemeClr val="tx1"/>
          </a:solidFill>
          <a:latin typeface="Garamond" charset="0"/>
          <a:ea typeface="Garamond" charset="0"/>
          <a:cs typeface="Garamond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Garamond" charset="0"/>
          <a:ea typeface="Garamond" charset="0"/>
          <a:cs typeface="Garamond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Garamond" charset="0"/>
          <a:ea typeface="Garamond" charset="0"/>
          <a:cs typeface="Garamond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Garamond" charset="0"/>
          <a:ea typeface="Garamond" charset="0"/>
          <a:cs typeface="Garamond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Garamond" charset="0"/>
          <a:ea typeface="Garamond" charset="0"/>
          <a:cs typeface="Garamond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165321"/>
            <a:ext cx="8534400" cy="1600200"/>
          </a:xfrm>
        </p:spPr>
        <p:txBody>
          <a:bodyPr/>
          <a:lstStyle/>
          <a:p>
            <a:r>
              <a:rPr lang="en-US" sz="3200" dirty="0"/>
              <a:t>Emma Brehany</a:t>
            </a:r>
          </a:p>
          <a:p>
            <a:r>
              <a:rPr lang="en-US" sz="2800" dirty="0"/>
              <a:t>August 8,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199" y="2606072"/>
            <a:ext cx="9899227" cy="1143000"/>
          </a:xfrm>
        </p:spPr>
        <p:txBody>
          <a:bodyPr/>
          <a:lstStyle/>
          <a:p>
            <a:r>
              <a:rPr lang="en-US" sz="4000" dirty="0"/>
              <a:t>A Dangerous Duo: Advancing Technologies and Stagnant Mental Illness Levels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9E463-5BA8-4C7D-91C9-26673638F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95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E28750-F97C-4C36-8762-73E2C2CD42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4BD54DE-D020-4A54-996E-FE8B31AF04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4" t="24568" r="72592" b="41029"/>
          <a:stretch/>
        </p:blipFill>
        <p:spPr bwMode="auto">
          <a:xfrm>
            <a:off x="8752515" y="1918448"/>
            <a:ext cx="3236285" cy="29029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44E728E2-5737-4F37-A860-AA3681F31BB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88394" y="1716049"/>
            <a:ext cx="9858824" cy="425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Current Treatments = Symptom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Problems: self report bias, artificial environment, minimal data collection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Internalized Device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Medtronic MiniMed670G for diabetics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Dosage precision, responsibility removal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Develop new, automated, internalized technologies that revolutionize current MI treatments available through increased personalization and decreased responsibility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E8C2744F-AF23-4035-ADAF-2DF72135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43840"/>
            <a:ext cx="9407988" cy="1143000"/>
          </a:xfrm>
        </p:spPr>
        <p:txBody>
          <a:bodyPr/>
          <a:lstStyle/>
          <a:p>
            <a:r>
              <a:rPr lang="en-US" sz="4000" dirty="0"/>
              <a:t>Recommendation 3: Create Automated, Internalized MI Treatments</a:t>
            </a:r>
          </a:p>
        </p:txBody>
      </p:sp>
    </p:spTree>
    <p:extLst>
      <p:ext uri="{BB962C8B-B14F-4D97-AF65-F5344CB8AC3E}">
        <p14:creationId xmlns:p14="http://schemas.microsoft.com/office/powerpoint/2010/main" val="3011855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3A8469-0170-4F26-A0E4-12790C0A3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635" y="1877291"/>
            <a:ext cx="7010401" cy="4114800"/>
          </a:xfrm>
        </p:spPr>
        <p:txBody>
          <a:bodyPr/>
          <a:lstStyle/>
          <a:p>
            <a:r>
              <a:rPr lang="en-US" dirty="0"/>
              <a:t>Automated/internalized technologies pose security threat</a:t>
            </a:r>
          </a:p>
          <a:p>
            <a:r>
              <a:rPr lang="en-US" dirty="0"/>
              <a:t>Hacking the brain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Data falsification?  Turn off?  Alter NT levels?  </a:t>
            </a:r>
          </a:p>
          <a:p>
            <a:r>
              <a:rPr lang="en-US" b="1" dirty="0"/>
              <a:t>Cyber experts must be involved in the development of new tech (in addition to the engineers and physicians)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6237C8-924E-416D-B086-168FBECCD9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531902-8BF7-415F-BFC8-913B7E5BF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94854"/>
            <a:ext cx="9580418" cy="1143000"/>
          </a:xfrm>
        </p:spPr>
        <p:txBody>
          <a:bodyPr/>
          <a:lstStyle/>
          <a:p>
            <a:r>
              <a:rPr lang="en-US" sz="4000" dirty="0"/>
              <a:t>Recommendation 4: Require Cyber Experts Involvement in MI Tech Creation</a:t>
            </a:r>
          </a:p>
        </p:txBody>
      </p:sp>
      <p:pic>
        <p:nvPicPr>
          <p:cNvPr id="5" name="Picture 2" descr="Image result for hacking your brain">
            <a:extLst>
              <a:ext uri="{FF2B5EF4-FFF2-40B4-BE49-F238E27FC236}">
                <a16:creationId xmlns:a16="http://schemas.microsoft.com/office/drawing/2014/main" id="{2824DA40-799D-4850-8DD4-7CA69C511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527" y="1959065"/>
            <a:ext cx="4017146" cy="225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198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86F847-1A41-4C2A-A3B5-AF8F81251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52600"/>
            <a:ext cx="7050024" cy="4114800"/>
          </a:xfrm>
        </p:spPr>
        <p:txBody>
          <a:bodyPr/>
          <a:lstStyle/>
          <a:p>
            <a:r>
              <a:rPr lang="en-US" dirty="0"/>
              <a:t>Treatments lacking efficacy and availability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44% of adults with MI received some form of treatment/service in past year (2014)</a:t>
            </a:r>
          </a:p>
          <a:p>
            <a:r>
              <a:rPr lang="en-US" b="1" dirty="0"/>
              <a:t>Provide government subsidy to ensure all needing emerging technologies receive it, not just those who can afford it/have insurance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919973-0A58-4B49-9D69-49785C870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DCAF83-EEB7-4B75-AED4-1CCCB91C9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44424"/>
            <a:ext cx="9245600" cy="1143000"/>
          </a:xfrm>
        </p:spPr>
        <p:txBody>
          <a:bodyPr/>
          <a:lstStyle/>
          <a:p>
            <a:r>
              <a:rPr lang="en-US" sz="4000" dirty="0"/>
              <a:t>Recommendation 5: Subsidize Emerging MI Tech to Ensure Equal Access</a:t>
            </a:r>
          </a:p>
        </p:txBody>
      </p:sp>
      <p:pic>
        <p:nvPicPr>
          <p:cNvPr id="5" name="Picture 2" descr="Image result for government subsidy">
            <a:extLst>
              <a:ext uri="{FF2B5EF4-FFF2-40B4-BE49-F238E27FC236}">
                <a16:creationId xmlns:a16="http://schemas.microsoft.com/office/drawing/2014/main" id="{FD4674BB-0891-4B72-B5B0-D417DDD58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983" y="2163927"/>
            <a:ext cx="3688178" cy="289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643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311E47-C0E0-4268-B8B1-08220FA00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52600"/>
            <a:ext cx="6102927" cy="4114800"/>
          </a:xfrm>
        </p:spPr>
        <p:txBody>
          <a:bodyPr/>
          <a:lstStyle/>
          <a:p>
            <a:r>
              <a:rPr lang="en-US" sz="2800" dirty="0"/>
              <a:t>Street Cameras, Credit Cards, Social Media</a:t>
            </a:r>
          </a:p>
          <a:p>
            <a:r>
              <a:rPr lang="en-US" sz="2800" dirty="0"/>
              <a:t>Predicting Parkinson’s, </a:t>
            </a:r>
            <a:r>
              <a:rPr lang="en-US" sz="2800" u="sng" dirty="0"/>
              <a:t>Target</a:t>
            </a:r>
            <a:r>
              <a:rPr lang="en-US" sz="2800" dirty="0"/>
              <a:t>ed Baby Ads, Psycholinguistics</a:t>
            </a:r>
          </a:p>
          <a:p>
            <a:r>
              <a:rPr lang="en-US" sz="2800" b="1" dirty="0"/>
              <a:t>Open-source big data to create algorithms from which AI can predict behavior and authorities intervene to prevent attack if necessary</a:t>
            </a:r>
          </a:p>
          <a:p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15C0DE-8C00-4485-B8A0-1D5717EEE6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EA274E-6D7D-45A7-9466-0F04970DF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671" y="256309"/>
            <a:ext cx="10522529" cy="1143000"/>
          </a:xfrm>
        </p:spPr>
        <p:txBody>
          <a:bodyPr/>
          <a:lstStyle/>
          <a:p>
            <a:r>
              <a:rPr lang="en-US" sz="4000" dirty="0"/>
              <a:t>Recommendation 6: Develop Algorithms From Big Data to Predict Behavior &amp; Prevent Attack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59DCDE-3DDC-4D54-ADA6-30C699CA45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93" t="12626" r="35625" b="56566"/>
          <a:stretch/>
        </p:blipFill>
        <p:spPr>
          <a:xfrm>
            <a:off x="7079673" y="1955013"/>
            <a:ext cx="4909127" cy="3312574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8566513E-F38F-4D62-B2E1-23D0A85F4DA3}"/>
              </a:ext>
            </a:extLst>
          </p:cNvPr>
          <p:cNvSpPr/>
          <p:nvPr/>
        </p:nvSpPr>
        <p:spPr bwMode="auto">
          <a:xfrm rot="5400000">
            <a:off x="8690264" y="2621972"/>
            <a:ext cx="1901536" cy="883227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28" charset="0"/>
              <a:ea typeface="ＭＳ Ｐゴシック" pitchFamily="-128" charset="-128"/>
              <a:cs typeface="ＭＳ Ｐゴシック" pitchFamily="-1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661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FD4AA2-24C8-471F-B8A9-C35FD8A007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21CE1E-600D-444A-968B-F84B393CE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872" y="0"/>
            <a:ext cx="9245600" cy="114300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15C71-9372-4D4A-ABD4-6BB2B52518F3}"/>
              </a:ext>
            </a:extLst>
          </p:cNvPr>
          <p:cNvSpPr txBox="1"/>
          <p:nvPr/>
        </p:nvSpPr>
        <p:spPr>
          <a:xfrm>
            <a:off x="2022088" y="197918"/>
            <a:ext cx="46091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SLIDE 2</a:t>
            </a:r>
          </a:p>
          <a:p>
            <a:r>
              <a:rPr lang="en-US" sz="1200" dirty="0"/>
              <a:t>https://www.nimh.nih.gov/health/statistics/mental-illness.shtml</a:t>
            </a:r>
          </a:p>
          <a:p>
            <a:r>
              <a:rPr lang="en-US" sz="1200" dirty="0"/>
              <a:t>https://www.nami.org/learn-more/mental-health-conditions</a:t>
            </a:r>
          </a:p>
          <a:p>
            <a:r>
              <a:rPr lang="en-US" sz="1200" dirty="0"/>
              <a:t>https://blogs.scientificamerican.com/observations/mental-illness-is-far-more-common-than-we-knew/</a:t>
            </a:r>
          </a:p>
          <a:p>
            <a:r>
              <a:rPr lang="en-US" sz="1200" dirty="0"/>
              <a:t>https://www.scientificamerican.com/article/is-mental-health-declining-in-the-u-s/</a:t>
            </a:r>
          </a:p>
          <a:p>
            <a:r>
              <a:rPr lang="en-US" sz="1200" dirty="0"/>
              <a:t>http://content.ebscohost.com/ContentServer.asp?T=P&amp;P=AN&amp;K=121071023&amp;S=R&amp;D=ehh&amp;EbscoContent=dGJyMMvl7ESeprQ4v%2BvlOLCmr1Cep7JSrqa4TLOWxWXS&amp;ContentCustomer=dGJyMPGsr1CyqbNNuePfgeyx43zx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7A1F19-98C3-4C18-9BAE-61B1CC5D2490}"/>
              </a:ext>
            </a:extLst>
          </p:cNvPr>
          <p:cNvSpPr txBox="1"/>
          <p:nvPr/>
        </p:nvSpPr>
        <p:spPr>
          <a:xfrm>
            <a:off x="292721" y="2288354"/>
            <a:ext cx="6519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SLIDE 3</a:t>
            </a:r>
          </a:p>
          <a:p>
            <a:r>
              <a:rPr lang="en-US" sz="1200" dirty="0"/>
              <a:t>https://www.nimh.nih.gov/health/statistics/mental-illness.shtml</a:t>
            </a:r>
          </a:p>
          <a:p>
            <a:r>
              <a:rPr lang="en-US" sz="1200" dirty="0"/>
              <a:t>https://www.nejm.org/doi/full/10.1056/nEJMp068229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C19EE1-3A4C-40D4-BFC1-708E5F9DF4C2}"/>
              </a:ext>
            </a:extLst>
          </p:cNvPr>
          <p:cNvSpPr txBox="1"/>
          <p:nvPr/>
        </p:nvSpPr>
        <p:spPr>
          <a:xfrm>
            <a:off x="292721" y="2982371"/>
            <a:ext cx="63385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SLIDE 4</a:t>
            </a:r>
          </a:p>
          <a:p>
            <a:r>
              <a:rPr lang="en-US" sz="1200" dirty="0"/>
              <a:t>https://www.ncbi.nlm.nih.gov/pmc/articles/PMC1326447/</a:t>
            </a:r>
          </a:p>
          <a:p>
            <a:r>
              <a:rPr lang="en-US" sz="1200" dirty="0"/>
              <a:t>https://www.ncbi.nlm.nih.gov/pmc/articles/PMC2653473/</a:t>
            </a:r>
          </a:p>
          <a:p>
            <a:r>
              <a:rPr lang="en-US" sz="1200" dirty="0"/>
              <a:t>https://www.washingtonpost.com/archive/opinions/2000/04/18/technology-check/cf961e3c-8b5d-4669-b3c2-b1c204596149/?utm_term=.7d9c418ae933</a:t>
            </a:r>
          </a:p>
          <a:p>
            <a:r>
              <a:rPr lang="en-US" sz="1200" dirty="0"/>
              <a:t>http://ndupress.ndu.edu/Portals/97/Documents/Publications/Occasional Papers/10_Future of WMD.pdf</a:t>
            </a:r>
          </a:p>
          <a:p>
            <a:r>
              <a:rPr lang="en-US" sz="1200" dirty="0"/>
              <a:t>https://www.ncbi.nlm.nih.gov/pmc/articles/PMC1200679/</a:t>
            </a:r>
          </a:p>
          <a:p>
            <a:r>
              <a:rPr lang="en-US" sz="1200" dirty="0"/>
              <a:t>https://www.dni.gov/files/documents/GlobalTrends_2030.pdf</a:t>
            </a:r>
          </a:p>
          <a:p>
            <a:r>
              <a:rPr lang="en-US" sz="1200" dirty="0"/>
              <a:t>https://ctc.usma.edu/the-biohacker-a-threat-to-national-security/</a:t>
            </a:r>
          </a:p>
          <a:p>
            <a:r>
              <a:rPr lang="en-US" sz="1200" dirty="0"/>
              <a:t>https://www.law.cornell.edu/cfr/text/15/730.3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0DE67-27E2-4AE7-9DBA-AD49FD28D599}"/>
              </a:ext>
            </a:extLst>
          </p:cNvPr>
          <p:cNvSpPr txBox="1"/>
          <p:nvPr/>
        </p:nvSpPr>
        <p:spPr>
          <a:xfrm>
            <a:off x="292721" y="5142571"/>
            <a:ext cx="4913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SLIDE 5</a:t>
            </a:r>
          </a:p>
          <a:p>
            <a:r>
              <a:rPr lang="en-US" sz="1200" dirty="0"/>
              <a:t>http://www.mentalhealthamerica.net/types-mental-health-treatments</a:t>
            </a:r>
          </a:p>
          <a:p>
            <a:r>
              <a:rPr lang="en-US" sz="1200" dirty="0"/>
              <a:t>All same as Slide 4 plus ^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6BEAB7-36CF-4DF4-837C-F279F2BBA2EA}"/>
              </a:ext>
            </a:extLst>
          </p:cNvPr>
          <p:cNvSpPr txBox="1"/>
          <p:nvPr/>
        </p:nvSpPr>
        <p:spPr>
          <a:xfrm>
            <a:off x="6810608" y="1013331"/>
            <a:ext cx="51964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SLIDE 8</a:t>
            </a:r>
          </a:p>
          <a:p>
            <a:r>
              <a:rPr lang="en-US" sz="1200" dirty="0"/>
              <a:t>https://www.cancer.org/content/dam/cancer-org/research/cancer-facts-and-statistics/annual-cancer-facts-and-figures/2018/cancer-facts-and-figures-2018.pdf</a:t>
            </a:r>
          </a:p>
          <a:p>
            <a:r>
              <a:rPr lang="en-US" sz="1200" dirty="0"/>
              <a:t>https://report.nih.gov/categorical_spending.aspx</a:t>
            </a:r>
          </a:p>
          <a:p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A9EE7A-C8D0-4BE8-A9F7-4DEDBE1416E5}"/>
              </a:ext>
            </a:extLst>
          </p:cNvPr>
          <p:cNvSpPr txBox="1"/>
          <p:nvPr/>
        </p:nvSpPr>
        <p:spPr>
          <a:xfrm>
            <a:off x="6804687" y="1859911"/>
            <a:ext cx="53154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SLIDE 9</a:t>
            </a:r>
          </a:p>
          <a:p>
            <a:r>
              <a:rPr lang="en-US" sz="1200" dirty="0"/>
              <a:t>https://www.darpa.mil/program/electrical-prescriptions</a:t>
            </a:r>
          </a:p>
          <a:p>
            <a:r>
              <a:rPr lang="en-US" sz="1200" dirty="0"/>
              <a:t>https://www.darpa.mil/program/systems-based-neurotechnology-for-emerging-therapies</a:t>
            </a:r>
          </a:p>
          <a:p>
            <a:r>
              <a:rPr lang="en-US" sz="1200" dirty="0"/>
              <a:t>https://fas.org/sgp/crs/natsec/R45088.pdf</a:t>
            </a:r>
          </a:p>
          <a:p>
            <a:r>
              <a:rPr lang="en-US" sz="1200" dirty="0"/>
              <a:t>https://www.gao.gov/assets/680/673746.pdf</a:t>
            </a:r>
          </a:p>
          <a:p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5C8AA1-0B8A-431F-8DA4-BD383A806F09}"/>
              </a:ext>
            </a:extLst>
          </p:cNvPr>
          <p:cNvSpPr txBox="1"/>
          <p:nvPr/>
        </p:nvSpPr>
        <p:spPr>
          <a:xfrm>
            <a:off x="6810608" y="3042425"/>
            <a:ext cx="5463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SLIDE 10</a:t>
            </a:r>
          </a:p>
          <a:p>
            <a:r>
              <a:rPr lang="en-US" sz="1200" dirty="0"/>
              <a:t>https://www.nimh.nih.gov/about/advisory-boards-and-groups/namhc/reports/opportunities-and-challenges-of-developing-information-technologies-on-behavioral-and-social-science-clinical-research.shtml#section-9</a:t>
            </a:r>
          </a:p>
          <a:p>
            <a:r>
              <a:rPr lang="en-US" sz="1200" dirty="0"/>
              <a:t>https://www.fda.gov/NewsEvents/Newsroom/PressAnnouncements/ucm611475.htm</a:t>
            </a:r>
          </a:p>
          <a:p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F894BE-9BBF-437D-A6DF-AF399CC55801}"/>
              </a:ext>
            </a:extLst>
          </p:cNvPr>
          <p:cNvSpPr txBox="1"/>
          <p:nvPr/>
        </p:nvSpPr>
        <p:spPr>
          <a:xfrm>
            <a:off x="6804687" y="4046297"/>
            <a:ext cx="3979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SLIDE 11</a:t>
            </a:r>
          </a:p>
          <a:p>
            <a:r>
              <a:rPr lang="en-US" sz="1200" dirty="0"/>
              <a:t>https://www.theguardian.com/technology/2017/oct/16/wpa2-wifi-security-vulnerable-hacking-us-government-warns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178C29-23F5-4AF4-AD91-5AE267542526}"/>
              </a:ext>
            </a:extLst>
          </p:cNvPr>
          <p:cNvSpPr txBox="1"/>
          <p:nvPr/>
        </p:nvSpPr>
        <p:spPr>
          <a:xfrm>
            <a:off x="6804687" y="4621213"/>
            <a:ext cx="5094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SLIDE 12</a:t>
            </a:r>
          </a:p>
          <a:p>
            <a:r>
              <a:rPr lang="en-US" sz="1200" dirty="0"/>
              <a:t>https://www.samhsa.gov/data/sites/default/files/NSDUH-FRR1-2014/NSDUH-FRR1-2014.pdf</a:t>
            </a:r>
          </a:p>
          <a:p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1925C2-3802-41C1-B46C-23BB585679F6}"/>
              </a:ext>
            </a:extLst>
          </p:cNvPr>
          <p:cNvSpPr txBox="1"/>
          <p:nvPr/>
        </p:nvSpPr>
        <p:spPr>
          <a:xfrm>
            <a:off x="6804687" y="5209586"/>
            <a:ext cx="5602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SLIDE 13</a:t>
            </a:r>
          </a:p>
          <a:p>
            <a:r>
              <a:rPr lang="en-US" sz="1200" dirty="0"/>
              <a:t>https://www.forbes.com/sites/kashmirhill/2012/02/16/how-target-figured-out-a-teen-girl-was-pregnant-before-her-father-did/#6d455f1c6668</a:t>
            </a:r>
          </a:p>
          <a:p>
            <a:r>
              <a:rPr lang="en-US" sz="1200" dirty="0"/>
              <a:t>https://www.ncbi.nlm.nih.gov/pmc/articles/PMC5220499/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6399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13303A-B4D6-4DEE-AC59-08B5E74F6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81094"/>
            <a:ext cx="9245600" cy="1143000"/>
          </a:xfrm>
        </p:spPr>
        <p:txBody>
          <a:bodyPr/>
          <a:lstStyle/>
          <a:p>
            <a:r>
              <a:rPr lang="en-US" dirty="0"/>
              <a:t> Mental Illness (MI):</a:t>
            </a:r>
            <a:br>
              <a:rPr lang="en-US" dirty="0"/>
            </a:br>
            <a:r>
              <a:rPr lang="en-US" dirty="0"/>
              <a:t>Prevalence Remaining Idle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2" descr="Image result for mental illness">
            <a:extLst>
              <a:ext uri="{FF2B5EF4-FFF2-40B4-BE49-F238E27FC236}">
                <a16:creationId xmlns:a16="http://schemas.microsoft.com/office/drawing/2014/main" id="{D2201EE5-0996-4FCA-B024-B7C4F7CB1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1853"/>
            <a:ext cx="3266870" cy="363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BB282-B096-4288-91CB-4E4B7C1E12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1FD85A-F267-471C-8D43-ECB03DFAC4E6}"/>
              </a:ext>
            </a:extLst>
          </p:cNvPr>
          <p:cNvSpPr txBox="1"/>
          <p:nvPr/>
        </p:nvSpPr>
        <p:spPr>
          <a:xfrm>
            <a:off x="3412877" y="2165347"/>
            <a:ext cx="85759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Genetics + Environment + Lifestyle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Affects thinking, feeling, mood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One-year (20%) vs Lifetime Prevalence (~80%)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Toll has grown past 20 years (death/disability calculations)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More access to treatment yet no improvement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A17C45-7098-43DA-B2B1-F7C47331BE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19" b="2513"/>
          <a:stretch/>
        </p:blipFill>
        <p:spPr>
          <a:xfrm>
            <a:off x="3081339" y="1661055"/>
            <a:ext cx="8575923" cy="421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7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AB1729-AE17-4236-90D4-4F091A2D8F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A00E23-82F8-4152-9170-A70D293D6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93962"/>
            <a:ext cx="9245600" cy="1143000"/>
          </a:xfrm>
        </p:spPr>
        <p:txBody>
          <a:bodyPr/>
          <a:lstStyle/>
          <a:p>
            <a:r>
              <a:rPr lang="en-US" dirty="0"/>
              <a:t>~300-500k Seriously Mentally Ill American Adults Are Violent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9509A9-4FCF-4178-A7CF-F91759996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1302"/>
            <a:ext cx="6973294" cy="4114800"/>
          </a:xfrm>
        </p:spPr>
        <p:txBody>
          <a:bodyPr/>
          <a:lstStyle/>
          <a:p>
            <a:r>
              <a:rPr lang="en-US" dirty="0"/>
              <a:t>Any Mental Illness (AMI) varies in impact</a:t>
            </a:r>
          </a:p>
          <a:p>
            <a:r>
              <a:rPr lang="en-US" dirty="0"/>
              <a:t>Serious Mental Illness (SMI)</a:t>
            </a:r>
          </a:p>
          <a:p>
            <a:pPr lvl="1"/>
            <a:r>
              <a:rPr lang="en-US" dirty="0"/>
              <a:t>Greatly impaired in functioning/daily life tasks</a:t>
            </a:r>
          </a:p>
          <a:p>
            <a:pPr lvl="1"/>
            <a:r>
              <a:rPr lang="en-US" dirty="0"/>
              <a:t>4.2% or 10.4 million U.S. adults (2016)</a:t>
            </a:r>
          </a:p>
          <a:p>
            <a:pPr lvl="1"/>
            <a:r>
              <a:rPr lang="en-US" dirty="0"/>
              <a:t>3-5% violent (312-520k)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94BA9F-7C70-4F96-9B04-F75613DEC753}"/>
              </a:ext>
            </a:extLst>
          </p:cNvPr>
          <p:cNvSpPr/>
          <p:nvPr/>
        </p:nvSpPr>
        <p:spPr bwMode="auto">
          <a:xfrm>
            <a:off x="8749147" y="2078182"/>
            <a:ext cx="3214254" cy="319347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28" charset="0"/>
              <a:ea typeface="ＭＳ Ｐゴシック" pitchFamily="-128" charset="-128"/>
              <a:cs typeface="ＭＳ Ｐゴシック" pitchFamily="-128" charset="-128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599CB9-C9FE-4C3A-9237-F2D34714FE9E}"/>
              </a:ext>
            </a:extLst>
          </p:cNvPr>
          <p:cNvSpPr/>
          <p:nvPr/>
        </p:nvSpPr>
        <p:spPr bwMode="auto">
          <a:xfrm>
            <a:off x="10356274" y="2462645"/>
            <a:ext cx="1219200" cy="1212273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28" charset="0"/>
              <a:ea typeface="ＭＳ Ｐゴシック" pitchFamily="-128" charset="-128"/>
              <a:cs typeface="ＭＳ Ｐゴシック" pitchFamily="-128" charset="-12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1BC010-9A60-4346-B28C-1A0A8ED9A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28" y="1842509"/>
            <a:ext cx="8281519" cy="42523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AFD56E-AD11-4E78-8D51-D6B0D73F7832}"/>
              </a:ext>
            </a:extLst>
          </p:cNvPr>
          <p:cNvSpPr txBox="1"/>
          <p:nvPr/>
        </p:nvSpPr>
        <p:spPr>
          <a:xfrm>
            <a:off x="9417113" y="3941618"/>
            <a:ext cx="166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AMI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C7004B-B874-4347-A25F-2C6863EE25D9}"/>
              </a:ext>
            </a:extLst>
          </p:cNvPr>
          <p:cNvSpPr txBox="1"/>
          <p:nvPr/>
        </p:nvSpPr>
        <p:spPr>
          <a:xfrm>
            <a:off x="10609081" y="298623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SMI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3D686CA-1A78-4C18-8EA6-4C5BF74E901E}"/>
              </a:ext>
            </a:extLst>
          </p:cNvPr>
          <p:cNvSpPr/>
          <p:nvPr/>
        </p:nvSpPr>
        <p:spPr bwMode="auto">
          <a:xfrm>
            <a:off x="11049002" y="2694709"/>
            <a:ext cx="214746" cy="24245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28" charset="0"/>
              <a:ea typeface="ＭＳ Ｐゴシック" pitchFamily="-128" charset="-128"/>
              <a:cs typeface="ＭＳ Ｐゴシック" pitchFamily="-128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3FCC2-803A-40E0-B74D-0C93EDF11BC2}"/>
              </a:ext>
            </a:extLst>
          </p:cNvPr>
          <p:cNvSpPr txBox="1"/>
          <p:nvPr/>
        </p:nvSpPr>
        <p:spPr>
          <a:xfrm>
            <a:off x="10675328" y="1703211"/>
            <a:ext cx="1609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Violent SMI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BC34093-A6D2-4E37-A8D0-2374C348C978}"/>
              </a:ext>
            </a:extLst>
          </p:cNvPr>
          <p:cNvCxnSpPr>
            <a:cxnSpLocks/>
          </p:cNvCxnSpPr>
          <p:nvPr/>
        </p:nvCxnSpPr>
        <p:spPr bwMode="auto">
          <a:xfrm flipH="1">
            <a:off x="11156376" y="2114294"/>
            <a:ext cx="182880" cy="727016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46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27A661-C247-4F6F-9DAF-4AC6D3393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582" y="1353511"/>
            <a:ext cx="8242254" cy="5065377"/>
          </a:xfrm>
        </p:spPr>
        <p:txBody>
          <a:bodyPr/>
          <a:lstStyle/>
          <a:p>
            <a:r>
              <a:rPr lang="en-US" dirty="0"/>
              <a:t>Technological advancements capable of mass destruction are becoming cheaper, more accessible and easier to use</a:t>
            </a:r>
          </a:p>
          <a:p>
            <a:r>
              <a:rPr lang="en-US" dirty="0"/>
              <a:t>Dual-Use Technology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Normal scientific developments harnessed as weapons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Pro: Medical + agricultural benefits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Con: Lowering hurdles for weaponization</a:t>
            </a:r>
          </a:p>
          <a:p>
            <a:r>
              <a:rPr lang="en-US" dirty="0"/>
              <a:t>Blast Radius vs. Unbound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538E4F-40EB-4FC1-8231-5AB97B530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AEF707-6146-47BD-A9EA-BB3905E13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Advancing Tech: Cause for Concern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40CBA8-4A89-46AB-ACFE-D17FE31A71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54" t="28889" r="4318" b="12222"/>
          <a:stretch/>
        </p:blipFill>
        <p:spPr>
          <a:xfrm>
            <a:off x="117766" y="2784763"/>
            <a:ext cx="3511674" cy="201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james holmes">
            <a:extLst>
              <a:ext uri="{FF2B5EF4-FFF2-40B4-BE49-F238E27FC236}">
                <a16:creationId xmlns:a16="http://schemas.microsoft.com/office/drawing/2014/main" id="{42C14F56-6E9D-4DAA-AF40-2479F700C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r="16979"/>
          <a:stretch/>
        </p:blipFill>
        <p:spPr bwMode="auto">
          <a:xfrm>
            <a:off x="3333659" y="1118296"/>
            <a:ext cx="2882865" cy="24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92B2ED-E509-463F-9D45-8983B7A7294B}"/>
              </a:ext>
            </a:extLst>
          </p:cNvPr>
          <p:cNvSpPr/>
          <p:nvPr/>
        </p:nvSpPr>
        <p:spPr>
          <a:xfrm>
            <a:off x="3616652" y="157661"/>
            <a:ext cx="23015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C2D30"/>
                </a:solidFill>
                <a:latin typeface="+mj-lt"/>
                <a:cs typeface="Calibri" panose="020F0502020204030204" pitchFamily="34" charset="0"/>
              </a:rPr>
              <a:t>“20 doctors…all agree he suffers from schizophrenia”</a:t>
            </a:r>
            <a:endParaRPr lang="en-US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CA297F-CBC1-46C1-BC08-3F30B579C730}"/>
              </a:ext>
            </a:extLst>
          </p:cNvPr>
          <p:cNvSpPr/>
          <p:nvPr/>
        </p:nvSpPr>
        <p:spPr>
          <a:xfrm>
            <a:off x="6172728" y="299459"/>
            <a:ext cx="3147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444444"/>
                </a:solidFill>
                <a:latin typeface="+mj-lt"/>
                <a:cs typeface="Calibri" panose="020F0502020204030204" pitchFamily="34" charset="0"/>
              </a:rPr>
              <a:t>“Someone is in my brain, telling me stuff to do”</a:t>
            </a:r>
            <a:endParaRPr lang="en-US" b="1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082" name="Picture 10" descr="Image result for parkland shooter">
            <a:extLst>
              <a:ext uri="{FF2B5EF4-FFF2-40B4-BE49-F238E27FC236}">
                <a16:creationId xmlns:a16="http://schemas.microsoft.com/office/drawing/2014/main" id="{8BD0FD39-C2CD-4C0E-B0C3-D2D6F9FAB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659" y="3703014"/>
            <a:ext cx="3034547" cy="170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7CC01E-EA47-49D8-80BD-C2DB8967F76B}"/>
              </a:ext>
            </a:extLst>
          </p:cNvPr>
          <p:cNvSpPr/>
          <p:nvPr/>
        </p:nvSpPr>
        <p:spPr>
          <a:xfrm>
            <a:off x="3285547" y="5437830"/>
            <a:ext cx="30613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A2A2A"/>
                </a:solidFill>
                <a:latin typeface="+mj-lt"/>
                <a:cs typeface="Calibri" panose="020F0502020204030204" pitchFamily="34" charset="0"/>
              </a:rPr>
              <a:t>“Long list of disciplinary problems and mental health concerns”</a:t>
            </a:r>
            <a:endParaRPr lang="en-US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D97951-6089-497E-A0E0-4052D0590616}"/>
              </a:ext>
            </a:extLst>
          </p:cNvPr>
          <p:cNvSpPr/>
          <p:nvPr/>
        </p:nvSpPr>
        <p:spPr>
          <a:xfrm>
            <a:off x="6294647" y="5340730"/>
            <a:ext cx="29650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333333"/>
                </a:solidFill>
                <a:latin typeface="+mj-lt"/>
                <a:cs typeface="Calibri" panose="020F0502020204030204" pitchFamily="34" charset="0"/>
              </a:rPr>
              <a:t>“His symptoms of depression and anxiety had persisted”</a:t>
            </a:r>
            <a:endParaRPr lang="en-US" b="1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084" name="Picture 12" descr="Image result for va tech shooter">
            <a:extLst>
              <a:ext uri="{FF2B5EF4-FFF2-40B4-BE49-F238E27FC236}">
                <a16:creationId xmlns:a16="http://schemas.microsoft.com/office/drawing/2014/main" id="{FEFB31CE-5A57-49A8-A339-DDDA3A20A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9" r="14454"/>
          <a:stretch/>
        </p:blipFill>
        <p:spPr bwMode="auto">
          <a:xfrm>
            <a:off x="6439509" y="2873367"/>
            <a:ext cx="2613965" cy="247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8EDF3F-35BC-40C0-B87D-4B9BF583C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6" name="Picture 2" descr="Image result for tamerlan tsarnaev">
            <a:extLst>
              <a:ext uri="{FF2B5EF4-FFF2-40B4-BE49-F238E27FC236}">
                <a16:creationId xmlns:a16="http://schemas.microsoft.com/office/drawing/2014/main" id="{B1E2B39A-1F53-4252-8716-F18E79369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647" y="1137583"/>
            <a:ext cx="2903691" cy="160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C6D5DE-3B50-41DB-BA54-472FD8B43C3D}"/>
              </a:ext>
            </a:extLst>
          </p:cNvPr>
          <p:cNvSpPr/>
          <p:nvPr/>
        </p:nvSpPr>
        <p:spPr bwMode="auto">
          <a:xfrm>
            <a:off x="2542871" y="221942"/>
            <a:ext cx="7599285" cy="60421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28" charset="0"/>
              <a:ea typeface="ＭＳ Ｐゴシック" pitchFamily="-128" charset="-128"/>
              <a:cs typeface="ＭＳ Ｐゴシック" pitchFamily="-128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5B46C1-C8BC-4091-A730-A7D92E9DC763}"/>
              </a:ext>
            </a:extLst>
          </p:cNvPr>
          <p:cNvSpPr txBox="1"/>
          <p:nvPr/>
        </p:nvSpPr>
        <p:spPr>
          <a:xfrm>
            <a:off x="2626629" y="443305"/>
            <a:ext cx="743177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/>
              <a:t>New technologies capable of mass destruction becoming cheaper, more accessible and easier to use </a:t>
            </a:r>
          </a:p>
          <a:p>
            <a:pPr algn="ctr"/>
            <a:r>
              <a:rPr lang="en-US" sz="4200" dirty="0"/>
              <a:t>+</a:t>
            </a:r>
          </a:p>
          <a:p>
            <a:pPr algn="ctr"/>
            <a:r>
              <a:rPr lang="en-US" sz="4200" dirty="0"/>
              <a:t>Inefficient current “treatments” for mental illness </a:t>
            </a:r>
          </a:p>
          <a:p>
            <a:pPr algn="ctr"/>
            <a:r>
              <a:rPr lang="en-US" sz="4200" dirty="0"/>
              <a:t>=</a:t>
            </a:r>
          </a:p>
          <a:p>
            <a:pPr algn="ctr"/>
            <a:r>
              <a:rPr lang="en-US" sz="4200" dirty="0"/>
              <a:t>Serious threat to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97470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9" grpId="0"/>
      <p:bldP spid="10" grpId="0"/>
      <p:bldP spid="4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3D75E6-1A7D-4ACA-90D5-4FD0BED4F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Two Choices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61353D-828F-4C31-BED6-DB06A058F4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Halt Technological Innovation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3CCE1B-7196-4417-BFD8-6C137CD82D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Work to Cure Mental Illness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FFECD2-6D40-4850-8DA5-27770E36F2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7DFBF4C8-79CF-4AAD-BE59-347E03801741}"/>
              </a:ext>
            </a:extLst>
          </p:cNvPr>
          <p:cNvSpPr/>
          <p:nvPr/>
        </p:nvSpPr>
        <p:spPr bwMode="auto">
          <a:xfrm>
            <a:off x="2267444" y="907472"/>
            <a:ext cx="2552371" cy="5188528"/>
          </a:xfrm>
          <a:prstGeom prst="mathMultiply">
            <a:avLst/>
          </a:prstGeom>
          <a:solidFill>
            <a:srgbClr val="FF0000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solidFill>
                  <a:srgbClr val="FF0000"/>
                </a:solidFill>
              </a:ln>
              <a:solidFill>
                <a:schemeClr val="tx1"/>
              </a:solidFill>
              <a:effectLst/>
              <a:latin typeface="Arial" pitchFamily="-128" charset="0"/>
              <a:ea typeface="ＭＳ Ｐゴシック" pitchFamily="-128" charset="-128"/>
              <a:cs typeface="ＭＳ Ｐゴシック" pitchFamily="-1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447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AE29E9-2B5D-442C-A8AC-43EE9A329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54" y="1912399"/>
            <a:ext cx="11665527" cy="4114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Lack of Funding and Prioritization of MI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Poor MI R&amp;D Tech Transition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Inadequate Current MI “Treatments”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Security Risks With Emerging MI Tech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Accessibility to Emerging MI Tech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Failure to Use Big Data for MI Detection/Threat Prevention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8FD5D7-1942-4243-BE57-41C2E20C3D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A7381C-1848-4E7E-BA95-73D688927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055" y="259301"/>
            <a:ext cx="8146474" cy="1143000"/>
          </a:xfrm>
        </p:spPr>
        <p:txBody>
          <a:bodyPr/>
          <a:lstStyle/>
          <a:p>
            <a:r>
              <a:rPr lang="en-US" dirty="0"/>
              <a:t>Identified Problems Slowing Progress in MI Mitigation</a:t>
            </a:r>
          </a:p>
        </p:txBody>
      </p:sp>
    </p:spTree>
    <p:extLst>
      <p:ext uri="{BB962C8B-B14F-4D97-AF65-F5344CB8AC3E}">
        <p14:creationId xmlns:p14="http://schemas.microsoft.com/office/powerpoint/2010/main" val="2241169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29BEF9-BEC4-48A9-89C0-35C4114282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A44D9A-F6F2-4D0D-A2CD-CDC4B6C8A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599" y="329954"/>
            <a:ext cx="9587345" cy="1143000"/>
          </a:xfrm>
        </p:spPr>
        <p:txBody>
          <a:bodyPr/>
          <a:lstStyle/>
          <a:p>
            <a:r>
              <a:rPr lang="en-US" sz="4000" dirty="0"/>
              <a:t>Recommendation 1: Prioritize MI Through Increased Funding and Basic Research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F00BCE-ED27-4A99-A912-DC99F03858D7}"/>
              </a:ext>
            </a:extLst>
          </p:cNvPr>
          <p:cNvSpPr txBox="1"/>
          <p:nvPr/>
        </p:nvSpPr>
        <p:spPr>
          <a:xfrm>
            <a:off x="727967" y="3935890"/>
            <a:ext cx="11709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Prioritize understanding of mental illness shown through increased funding and basic research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581ABB5-6AAA-41CB-B758-734931D56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248782"/>
              </p:ext>
            </p:extLst>
          </p:nvPr>
        </p:nvGraphicFramePr>
        <p:xfrm>
          <a:off x="908224" y="1892642"/>
          <a:ext cx="10237005" cy="2121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401">
                  <a:extLst>
                    <a:ext uri="{9D8B030D-6E8A-4147-A177-3AD203B41FA5}">
                      <a16:colId xmlns:a16="http://schemas.microsoft.com/office/drawing/2014/main" val="2280256754"/>
                    </a:ext>
                  </a:extLst>
                </a:gridCol>
                <a:gridCol w="2047401">
                  <a:extLst>
                    <a:ext uri="{9D8B030D-6E8A-4147-A177-3AD203B41FA5}">
                      <a16:colId xmlns:a16="http://schemas.microsoft.com/office/drawing/2014/main" val="16727507"/>
                    </a:ext>
                  </a:extLst>
                </a:gridCol>
                <a:gridCol w="2047401">
                  <a:extLst>
                    <a:ext uri="{9D8B030D-6E8A-4147-A177-3AD203B41FA5}">
                      <a16:colId xmlns:a16="http://schemas.microsoft.com/office/drawing/2014/main" val="2249088432"/>
                    </a:ext>
                  </a:extLst>
                </a:gridCol>
                <a:gridCol w="2047401">
                  <a:extLst>
                    <a:ext uri="{9D8B030D-6E8A-4147-A177-3AD203B41FA5}">
                      <a16:colId xmlns:a16="http://schemas.microsoft.com/office/drawing/2014/main" val="3412723929"/>
                    </a:ext>
                  </a:extLst>
                </a:gridCol>
                <a:gridCol w="2047401">
                  <a:extLst>
                    <a:ext uri="{9D8B030D-6E8A-4147-A177-3AD203B41FA5}">
                      <a16:colId xmlns:a16="http://schemas.microsoft.com/office/drawing/2014/main" val="291580063"/>
                    </a:ext>
                  </a:extLst>
                </a:gridCol>
              </a:tblGrid>
              <a:tr h="649231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2016 Prevalence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2016 Budget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$/Case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% Budget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2354030"/>
                  </a:ext>
                </a:extLst>
              </a:tr>
              <a:tr h="6492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Cancer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15.1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5,589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$369.84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3.19 %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599115"/>
                  </a:ext>
                </a:extLst>
              </a:tr>
              <a:tr h="6492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Mental Illness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44.7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826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</a:rPr>
                        <a:t>$18.49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0.47 %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6982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0276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CB1475-1FA0-4C05-BC9A-A825A2756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27" y="1973036"/>
            <a:ext cx="11389124" cy="4114800"/>
          </a:xfrm>
        </p:spPr>
        <p:txBody>
          <a:bodyPr/>
          <a:lstStyle/>
          <a:p>
            <a:r>
              <a:rPr lang="en-US" sz="3000" dirty="0"/>
              <a:t>DARPA Programs – ElectRx &amp; SUBNETS </a:t>
            </a:r>
            <a:r>
              <a:rPr lang="en-US" sz="3000" dirty="0">
                <a:sym typeface="Wingdings" panose="05000000000000000000" pitchFamily="2" charset="2"/>
              </a:rPr>
              <a:t> non-pharma/plasticity</a:t>
            </a:r>
          </a:p>
          <a:p>
            <a:r>
              <a:rPr lang="en-US" sz="3000" dirty="0">
                <a:sym typeface="Wingdings" panose="05000000000000000000" pitchFamily="2" charset="2"/>
              </a:rPr>
              <a:t>Short program manager terms, immature tech, lacking transition programs, missing data dissemination</a:t>
            </a:r>
          </a:p>
          <a:p>
            <a:r>
              <a:rPr lang="en-US" sz="3000" dirty="0">
                <a:sym typeface="Wingdings" panose="05000000000000000000" pitchFamily="2" charset="2"/>
              </a:rPr>
              <a:t>Currently only has one </a:t>
            </a:r>
            <a:r>
              <a:rPr lang="en-US" sz="3000" u="sng" dirty="0">
                <a:sym typeface="Wingdings" panose="05000000000000000000" pitchFamily="2" charset="2"/>
              </a:rPr>
              <a:t>temporary</a:t>
            </a:r>
            <a:r>
              <a:rPr lang="en-US" sz="3000" dirty="0">
                <a:sym typeface="Wingdings" panose="05000000000000000000" pitchFamily="2" charset="2"/>
              </a:rPr>
              <a:t> special project office (for aerospace)</a:t>
            </a:r>
          </a:p>
          <a:p>
            <a:r>
              <a:rPr lang="en-US" sz="3000" b="1" dirty="0"/>
              <a:t>Establish a permanent Technology Transition Office in DARPA that facilitates public-private partnerships to allow for technological transition from R&amp;D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6B325-7067-4644-90E7-2D381280B9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0003E-5D3B-BF4B-A0A8-3D07283DD76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45FFE3-D98D-4E74-B160-F463690D1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136" y="356587"/>
            <a:ext cx="10238232" cy="1143000"/>
          </a:xfrm>
        </p:spPr>
        <p:txBody>
          <a:bodyPr/>
          <a:lstStyle/>
          <a:p>
            <a:r>
              <a:rPr lang="en-US" sz="4000" dirty="0"/>
              <a:t>Recommendation 2: Establish Permanent Technology Transition Office in DARPA</a:t>
            </a:r>
          </a:p>
        </p:txBody>
      </p:sp>
    </p:spTree>
    <p:extLst>
      <p:ext uri="{BB962C8B-B14F-4D97-AF65-F5344CB8AC3E}">
        <p14:creationId xmlns:p14="http://schemas.microsoft.com/office/powerpoint/2010/main" val="940468418"/>
      </p:ext>
    </p:extLst>
  </p:cSld>
  <p:clrMapOvr>
    <a:masterClrMapping/>
  </p:clrMapOvr>
</p:sld>
</file>

<file path=ppt/theme/theme1.xml><?xml version="1.0" encoding="utf-8"?>
<a:theme xmlns:a="http://schemas.openxmlformats.org/drawingml/2006/main" name="PIPS Theme 2017">
  <a:themeElements>
    <a:clrScheme name="Custom 2">
      <a:dk1>
        <a:srgbClr val="1B2166"/>
      </a:dk1>
      <a:lt1>
        <a:srgbClr val="FFFFFF"/>
      </a:lt1>
      <a:dk2>
        <a:srgbClr val="1B2166"/>
      </a:dk2>
      <a:lt2>
        <a:srgbClr val="808080"/>
      </a:lt2>
      <a:accent1>
        <a:srgbClr val="BBE0E3"/>
      </a:accent1>
      <a:accent2>
        <a:srgbClr val="1B2166"/>
      </a:accent2>
      <a:accent3>
        <a:srgbClr val="FFFFFF"/>
      </a:accent3>
      <a:accent4>
        <a:srgbClr val="1B2166"/>
      </a:accent4>
      <a:accent5>
        <a:srgbClr val="DAEDEF"/>
      </a:accent5>
      <a:accent6>
        <a:srgbClr val="1B2166"/>
      </a:accent6>
      <a:hlink>
        <a:srgbClr val="003B3B"/>
      </a:hlink>
      <a:folHlink>
        <a:srgbClr val="55021B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28" charset="0"/>
            <a:ea typeface="ＭＳ Ｐゴシック" pitchFamily="-128" charset="-128"/>
            <a:cs typeface="ＭＳ Ｐゴシック" pitchFamily="-1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28" charset="0"/>
            <a:ea typeface="ＭＳ Ｐゴシック" pitchFamily="-128" charset="-128"/>
            <a:cs typeface="ＭＳ Ｐゴシック" pitchFamily="-12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80"/>
        </a:dk1>
        <a:lt1>
          <a:srgbClr val="FFFFFF"/>
        </a:lt1>
        <a:dk2>
          <a:srgbClr val="00008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6C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IPS Theme 2017" id="{0F673687-D20D-B240-AEBE-B796E1292EB5}" vid="{441D2965-F414-E24C-B3BA-937B4854A7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11733</TotalTime>
  <Words>1226</Words>
  <Application>Microsoft Office PowerPoint</Application>
  <PresentationFormat>Widescreen</PresentationFormat>
  <Paragraphs>166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ＭＳ Ｐゴシック</vt:lpstr>
      <vt:lpstr>Adobe Garamond Pro</vt:lpstr>
      <vt:lpstr>Arial</vt:lpstr>
      <vt:lpstr>Calibri</vt:lpstr>
      <vt:lpstr>Garamond</vt:lpstr>
      <vt:lpstr>Myriad Pro</vt:lpstr>
      <vt:lpstr>Wingdings</vt:lpstr>
      <vt:lpstr>PIPS Theme 2017</vt:lpstr>
      <vt:lpstr>A Dangerous Duo: Advancing Technologies and Stagnant Mental Illness Levels</vt:lpstr>
      <vt:lpstr> Mental Illness (MI): Prevalence Remaining Idle</vt:lpstr>
      <vt:lpstr>~300-500k Seriously Mentally Ill American Adults Are Violent</vt:lpstr>
      <vt:lpstr>Advancing Tech: Cause for Concern</vt:lpstr>
      <vt:lpstr>PowerPoint Presentation</vt:lpstr>
      <vt:lpstr>Our Two Choices</vt:lpstr>
      <vt:lpstr>Identified Problems Slowing Progress in MI Mitigation</vt:lpstr>
      <vt:lpstr>Recommendation 1: Prioritize MI Through Increased Funding and Basic Research</vt:lpstr>
      <vt:lpstr>Recommendation 2: Establish Permanent Technology Transition Office in DARPA</vt:lpstr>
      <vt:lpstr>Recommendation 3: Create Automated, Internalized MI Treatments</vt:lpstr>
      <vt:lpstr>Recommendation 4: Require Cyber Experts Involvement in MI Tech Creation</vt:lpstr>
      <vt:lpstr>Recommendation 5: Subsidize Emerging MI Tech to Ensure Equal Access</vt:lpstr>
      <vt:lpstr>Recommendation 6: Develop Algorithms From Big Data to Predict Behavior &amp; Prevent Attack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Derek Denning</dc:creator>
  <cp:lastModifiedBy>Emma Brehany</cp:lastModifiedBy>
  <cp:revision>39</cp:revision>
  <dcterms:created xsi:type="dcterms:W3CDTF">2018-03-06T20:52:16Z</dcterms:created>
  <dcterms:modified xsi:type="dcterms:W3CDTF">2018-08-16T04:43:05Z</dcterms:modified>
</cp:coreProperties>
</file>