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3"/>
  </p:notesMasterIdLst>
  <p:sldIdLst>
    <p:sldId id="257" r:id="rId2"/>
    <p:sldId id="260" r:id="rId3"/>
    <p:sldId id="265" r:id="rId4"/>
    <p:sldId id="270" r:id="rId5"/>
    <p:sldId id="273" r:id="rId6"/>
    <p:sldId id="267" r:id="rId7"/>
    <p:sldId id="261" r:id="rId8"/>
    <p:sldId id="266" r:id="rId9"/>
    <p:sldId id="268" r:id="rId10"/>
    <p:sldId id="269"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rek Denning" initials="DD" lastIdx="10" clrIdx="0">
    <p:extLst>
      <p:ext uri="{19B8F6BF-5375-455C-9EA6-DF929625EA0E}">
        <p15:presenceInfo xmlns:p15="http://schemas.microsoft.com/office/powerpoint/2012/main" userId="93d931c8-bec3-4890-a8aa-a53084797971" providerId="Windows Live"/>
      </p:ext>
    </p:extLst>
  </p:cmAuthor>
  <p:cmAuthor id="2" name="ccspina@ncsu.edu" initials="c" lastIdx="3"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237"/>
    <p:restoredTop sz="94631"/>
  </p:normalViewPr>
  <p:slideViewPr>
    <p:cSldViewPr snapToGrid="0" snapToObjects="1">
      <p:cViewPr varScale="1">
        <p:scale>
          <a:sx n="92" d="100"/>
          <a:sy n="92" d="100"/>
        </p:scale>
        <p:origin x="176" y="3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06T12:45:02.132" idx="1">
    <p:pos x="4332" y="2378"/>
    <p:text>Include date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06T12:45:37.787" idx="2">
    <p:pos x="3859" y="1664"/>
    <p:text>Maybe make this arrow a little bigger/bolder. Seems a little small</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8-06T12:46:31.615" idx="3">
    <p:pos x="6717" y="2207"/>
    <p:text>Im not sure what clinical hold means, so you might have to elaborate on this a little bit when presenting</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8-06T12:59:12.695" idx="10">
    <p:pos x="10" y="10"/>
    <p:text>Maybe list some current problems with the regulatory process... what have people/companies already said about what a pain this is? This might provide more evidence of why it stinks beyond taking your word for it.</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8-06T12:56:41.668" idx="8">
    <p:pos x="10" y="10"/>
    <p:text>Maybe shrink this image a little and put in some kind of transition... "to ensure the US stays competitive in this potentially game changing tech, the US should do two things..." Or something along these lines. </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08-06T12:54:04.292" idx="5">
    <p:pos x="6992" y="1123"/>
    <p:text>Would this be under the direction of like the NIH or something... or completely a separate entity?</p:text>
    <p:extLst>
      <p:ext uri="{C676402C-5697-4E1C-873F-D02D1690AC5C}">
        <p15:threadingInfo xmlns:p15="http://schemas.microsoft.com/office/powerpoint/2012/main" timeZoneBias="240"/>
      </p:ext>
    </p:extLst>
  </p:cm>
  <p:cm authorId="1" dt="2018-08-06T12:54:49.498" idx="6">
    <p:pos x="10" y="10"/>
    <p:text>Would would we benefit from by creating a new agency? Time, Cost, new tech?</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08-06T12:55:51.346" idx="7">
    <p:pos x="6861" y="2989"/>
    <p:text>Do we have an idea of how much it cost to develop new gene editing tech/science?</p:text>
    <p:extLst>
      <p:ext uri="{C676402C-5697-4E1C-873F-D02D1690AC5C}">
        <p15:threadingInfo xmlns:p15="http://schemas.microsoft.com/office/powerpoint/2012/main" timeZoneBias="240"/>
      </p:ext>
    </p:extLst>
  </p:cm>
  <p:cm authorId="2" dt="2018-08-08T10:02:25.495" idx="1">
    <p:pos x="10" y="10"/>
    <p:text>$140 million annually on cannabis research</p:text>
    <p:extLst>
      <p:ext uri="{C676402C-5697-4E1C-873F-D02D1690AC5C}">
        <p15:threadingInfo xmlns:p15="http://schemas.microsoft.com/office/powerpoint/2012/main" timeZoneBias="240"/>
      </p:ext>
    </p:extLst>
  </p:cm>
  <p:cm authorId="2" dt="2018-08-08T10:03:11.171" idx="2">
    <p:pos x="10" y="106"/>
    <p:text>$300 mil on dietary supplements</p:text>
    <p:extLst>
      <p:ext uri="{C676402C-5697-4E1C-873F-D02D1690AC5C}">
        <p15:threadingInfo xmlns:p15="http://schemas.microsoft.com/office/powerpoint/2012/main" timeZoneBias="240">
          <p15:parentCm authorId="2" idx="1"/>
        </p15:threadingInfo>
      </p:ext>
    </p:extLst>
  </p:cm>
  <p:cm authorId="2" dt="2018-08-08T10:03:53.083" idx="3">
    <p:pos x="106" y="106"/>
    <p:text>spending a lot of money on hereditary disease research like huntington's disease- $46 mil/yr, could be cured with genetic editing</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18-08-06T12:58:20.108" idx="9">
    <p:pos x="10" y="10"/>
    <p:text>I would have a slide (don't need to present it) but has all the sources you used for your claims throughout the talk. Maybe divided up per slide you talk about it.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3AF03-E4A7-1B49-B3D9-EF0139D48C54}" type="datetimeFigureOut">
              <a:rPr lang="en-US" smtClean="0"/>
              <a:t>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4FB18F-0E48-A54D-8C30-8E9CC72ED18C}" type="slidenum">
              <a:rPr lang="en-US" smtClean="0"/>
              <a:t>‹#›</a:t>
            </a:fld>
            <a:endParaRPr lang="en-US"/>
          </a:p>
        </p:txBody>
      </p:sp>
    </p:spTree>
    <p:extLst>
      <p:ext uri="{BB962C8B-B14F-4D97-AF65-F5344CB8AC3E}">
        <p14:creationId xmlns:p14="http://schemas.microsoft.com/office/powerpoint/2010/main" val="1287650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hasCustomPrompt="1"/>
          </p:nvPr>
        </p:nvSpPr>
        <p:spPr>
          <a:xfrm>
            <a:off x="1828800" y="3733800"/>
            <a:ext cx="8534400" cy="1600200"/>
          </a:xfrm>
        </p:spPr>
        <p:txBody>
          <a:bodyPr/>
          <a:lstStyle>
            <a:lvl1pPr marL="0" indent="0" algn="ctr">
              <a:buFontTx/>
              <a:buNone/>
              <a:defRPr sz="2400" b="0" i="0">
                <a:solidFill>
                  <a:srgbClr val="1B2166"/>
                </a:solidFill>
                <a:latin typeface="Garamond" charset="0"/>
                <a:ea typeface="Garamond" charset="0"/>
                <a:cs typeface="Garamond" charset="0"/>
              </a:defRPr>
            </a:lvl1pPr>
          </a:lstStyle>
          <a:p>
            <a:r>
              <a:rPr lang="en-US"/>
              <a:t>Name</a:t>
            </a:r>
          </a:p>
          <a:p>
            <a:r>
              <a:rPr lang="en-US"/>
              <a:t>Title</a:t>
            </a:r>
          </a:p>
          <a:p>
            <a:r>
              <a:rPr lang="en-US"/>
              <a:t>Affiliation</a:t>
            </a:r>
          </a:p>
        </p:txBody>
      </p:sp>
      <p:sp>
        <p:nvSpPr>
          <p:cNvPr id="2" name="Footer Placeholder 1">
            <a:extLst>
              <a:ext uri="{FF2B5EF4-FFF2-40B4-BE49-F238E27FC236}">
                <a16:creationId xmlns:a16="http://schemas.microsoft.com/office/drawing/2014/main" id="{C399452B-A193-F54E-8D31-9A128870422C}"/>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74C6DD56-941A-F74E-8A8A-507D190FB54B}"/>
              </a:ext>
            </a:extLst>
          </p:cNvPr>
          <p:cNvSpPr>
            <a:spLocks noGrp="1"/>
          </p:cNvSpPr>
          <p:nvPr>
            <p:ph type="sldNum" sz="quarter" idx="11"/>
          </p:nvPr>
        </p:nvSpPr>
        <p:spPr/>
        <p:txBody>
          <a:bodyPr/>
          <a:lstStyle/>
          <a:p>
            <a:fld id="{54B0003E-5D3B-BF4B-A0A8-3D07283DD764}" type="slidenum">
              <a:rPr lang="en-US" smtClean="0"/>
              <a:pPr/>
              <a:t>‹#›</a:t>
            </a:fld>
            <a:endParaRPr lang="en-US"/>
          </a:p>
        </p:txBody>
      </p:sp>
      <p:sp>
        <p:nvSpPr>
          <p:cNvPr id="6" name="Title 5">
            <a:extLst>
              <a:ext uri="{FF2B5EF4-FFF2-40B4-BE49-F238E27FC236}">
                <a16:creationId xmlns:a16="http://schemas.microsoft.com/office/drawing/2014/main" id="{F40E68B6-9FD7-BE43-AFA5-61AB60A37A1F}"/>
              </a:ext>
            </a:extLst>
          </p:cNvPr>
          <p:cNvSpPr>
            <a:spLocks noGrp="1"/>
          </p:cNvSpPr>
          <p:nvPr>
            <p:ph type="title"/>
          </p:nvPr>
        </p:nvSpPr>
        <p:spPr>
          <a:xfrm>
            <a:off x="1473200" y="2314833"/>
            <a:ext cx="9245600" cy="1143000"/>
          </a:xfrm>
        </p:spPr>
        <p:txBody>
          <a:bodyPr/>
          <a:lstStyle/>
          <a:p>
            <a:r>
              <a:rPr lang="en-US"/>
              <a:t>Click to edit Master title style</a:t>
            </a:r>
          </a:p>
        </p:txBody>
      </p:sp>
    </p:spTree>
    <p:extLst>
      <p:ext uri="{BB962C8B-B14F-4D97-AF65-F5344CB8AC3E}">
        <p14:creationId xmlns:p14="http://schemas.microsoft.com/office/powerpoint/2010/main" val="266606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190811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110317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32000" y="609600"/>
            <a:ext cx="6451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endParaRPr lang="en-US"/>
          </a:p>
        </p:txBody>
      </p:sp>
      <p:sp>
        <p:nvSpPr>
          <p:cNvPr id="5" name="Rectangle 6"/>
          <p:cNvSpPr>
            <a:spLocks noGrp="1" noChangeArrowheads="1"/>
          </p:cNvSpPr>
          <p:nvPr>
            <p:ph type="sldNum" sz="quarter" idx="11"/>
          </p:nvPr>
        </p:nvSpPr>
        <p:spPr>
          <a:ln/>
        </p:spPr>
        <p:txBody>
          <a:bodyPr/>
          <a:lstStyle>
            <a:lvl1pPr>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28300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atin typeface="Garamond" charset="0"/>
                <a:ea typeface="Garamond" charset="0"/>
                <a:cs typeface="Garamond" charset="0"/>
              </a:defRPr>
            </a:lvl1pPr>
            <a:lvl2pPr>
              <a:defRPr>
                <a:latin typeface="Garamond" charset="0"/>
                <a:ea typeface="Garamond" charset="0"/>
                <a:cs typeface="Garamond" charset="0"/>
              </a:defRPr>
            </a:lvl2pPr>
            <a:lvl3pPr>
              <a:defRPr>
                <a:latin typeface="Garamond" charset="0"/>
                <a:ea typeface="Garamond" charset="0"/>
                <a:cs typeface="Garamond" charset="0"/>
              </a:defRPr>
            </a:lvl3pPr>
            <a:lvl4pPr>
              <a:defRPr>
                <a:latin typeface="Garamond" charset="0"/>
                <a:ea typeface="Garamond" charset="0"/>
                <a:cs typeface="Garamond" charset="0"/>
              </a:defRPr>
            </a:lvl4pPr>
            <a:lvl5pPr>
              <a:defRPr>
                <a:latin typeface="Garamond" charset="0"/>
                <a:ea typeface="Garamond" charset="0"/>
                <a:cs typeface="Garamond"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solidFill>
                  <a:schemeClr val="bg1"/>
                </a:solidFill>
              </a:defRPr>
            </a:lvl1pPr>
          </a:lstStyle>
          <a:p>
            <a:endParaRPr lang="en-US"/>
          </a:p>
        </p:txBody>
      </p:sp>
      <p:sp>
        <p:nvSpPr>
          <p:cNvPr id="5"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
        <p:nvSpPr>
          <p:cNvPr id="7" name="Title 6">
            <a:extLst>
              <a:ext uri="{FF2B5EF4-FFF2-40B4-BE49-F238E27FC236}">
                <a16:creationId xmlns:a16="http://schemas.microsoft.com/office/drawing/2014/main" id="{31AEBAAA-12E2-D24D-B4CE-2C75652C8A8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910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atin typeface="Adobe Garamond Pro"/>
                <a:cs typeface="Adobe Garamond Pro"/>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solidFill>
                  <a:srgbClr val="FFFFFF"/>
                </a:solidFill>
              </a:defRPr>
            </a:lvl1pPr>
          </a:lstStyle>
          <a:p>
            <a:endParaRPr lang="en-US"/>
          </a:p>
        </p:txBody>
      </p:sp>
      <p:sp>
        <p:nvSpPr>
          <p:cNvPr id="5"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257232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atin typeface="Garamond" charset="0"/>
                <a:ea typeface="Garamond" charset="0"/>
                <a:cs typeface="Garamond" charset="0"/>
              </a:defRPr>
            </a:lvl1pPr>
            <a:lvl2pPr>
              <a:defRPr sz="2400">
                <a:latin typeface="Garamond" charset="0"/>
                <a:ea typeface="Garamond" charset="0"/>
                <a:cs typeface="Garamond" charset="0"/>
              </a:defRPr>
            </a:lvl2pPr>
            <a:lvl3pPr>
              <a:defRPr sz="2000">
                <a:latin typeface="Garamond" charset="0"/>
                <a:ea typeface="Garamond" charset="0"/>
                <a:cs typeface="Garamond" charset="0"/>
              </a:defRPr>
            </a:lvl3pPr>
            <a:lvl4pPr>
              <a:defRPr sz="1800">
                <a:latin typeface="Garamond" charset="0"/>
                <a:ea typeface="Garamond" charset="0"/>
                <a:cs typeface="Garamond" charset="0"/>
              </a:defRPr>
            </a:lvl4pPr>
            <a:lvl5pPr>
              <a:defRPr sz="1800">
                <a:latin typeface="Garamond" charset="0"/>
                <a:ea typeface="Garamond" charset="0"/>
                <a:cs typeface="Garamond"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atin typeface="Garamond" charset="0"/>
                <a:ea typeface="Garamond" charset="0"/>
                <a:cs typeface="Garamond" charset="0"/>
              </a:defRPr>
            </a:lvl1pPr>
            <a:lvl2pPr>
              <a:defRPr sz="2400">
                <a:latin typeface="Garamond" charset="0"/>
                <a:ea typeface="Garamond" charset="0"/>
                <a:cs typeface="Garamond" charset="0"/>
              </a:defRPr>
            </a:lvl2pPr>
            <a:lvl3pPr>
              <a:defRPr sz="2000">
                <a:latin typeface="Garamond" charset="0"/>
                <a:ea typeface="Garamond" charset="0"/>
                <a:cs typeface="Garamond" charset="0"/>
              </a:defRPr>
            </a:lvl3pPr>
            <a:lvl4pPr>
              <a:defRPr sz="1800">
                <a:latin typeface="Garamond" charset="0"/>
                <a:ea typeface="Garamond" charset="0"/>
                <a:cs typeface="Garamond" charset="0"/>
              </a:defRPr>
            </a:lvl4pPr>
            <a:lvl5pPr>
              <a:defRPr sz="1800">
                <a:latin typeface="Garamond" charset="0"/>
                <a:ea typeface="Garamond" charset="0"/>
                <a:cs typeface="Garamond"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solidFill>
                  <a:srgbClr val="FFFFFF"/>
                </a:solidFill>
              </a:defRPr>
            </a:lvl1pPr>
          </a:lstStyle>
          <a:p>
            <a:endParaRPr lang="en-US"/>
          </a:p>
        </p:txBody>
      </p:sp>
      <p:sp>
        <p:nvSpPr>
          <p:cNvPr id="6"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133036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32000" y="274638"/>
            <a:ext cx="9550400" cy="1143000"/>
          </a:xfrm>
        </p:spPr>
        <p:txBody>
          <a:bodyPr/>
          <a:lstStyle>
            <a:lvl1pPr>
              <a:defRPr>
                <a:solidFill>
                  <a:srgbClr val="1B2166"/>
                </a:solidFill>
              </a:defRPr>
            </a:lvl1pPr>
          </a:lstStyle>
          <a:p>
            <a:r>
              <a:rPr lang="en-US"/>
              <a:t>Click to edit Master title style</a:t>
            </a:r>
          </a:p>
        </p:txBody>
      </p:sp>
      <p:sp>
        <p:nvSpPr>
          <p:cNvPr id="3" name="Text Placeholder 2"/>
          <p:cNvSpPr>
            <a:spLocks noGrp="1"/>
          </p:cNvSpPr>
          <p:nvPr>
            <p:ph type="body" idx="1"/>
          </p:nvPr>
        </p:nvSpPr>
        <p:spPr>
          <a:xfrm>
            <a:off x="609600" y="1722438"/>
            <a:ext cx="5386917"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62200"/>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52600"/>
            <a:ext cx="5389033" cy="639762"/>
          </a:xfr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7601" y="2438400"/>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solidFill>
                  <a:srgbClr val="FFFFFF"/>
                </a:solidFill>
              </a:defRPr>
            </a:lvl1pPr>
          </a:lstStyle>
          <a:p>
            <a:endParaRPr lang="en-US"/>
          </a:p>
        </p:txBody>
      </p:sp>
      <p:sp>
        <p:nvSpPr>
          <p:cNvPr id="8"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3589484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solidFill>
                  <a:srgbClr val="FFFFFF"/>
                </a:solidFill>
              </a:defRPr>
            </a:lvl1pPr>
          </a:lstStyle>
          <a:p>
            <a:endParaRPr lang="en-US"/>
          </a:p>
        </p:txBody>
      </p:sp>
      <p:sp>
        <p:nvSpPr>
          <p:cNvPr id="4"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31948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solidFill>
                  <a:srgbClr val="FFFFFF"/>
                </a:solidFill>
              </a:defRPr>
            </a:lvl1pPr>
          </a:lstStyle>
          <a:p>
            <a:endParaRPr lang="en-US"/>
          </a:p>
        </p:txBody>
      </p:sp>
      <p:sp>
        <p:nvSpPr>
          <p:cNvPr id="3"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2424452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4B0003E-5D3B-BF4B-A0A8-3D07283DD764}" type="slidenum">
              <a:rPr lang="en-US" smtClean="0"/>
              <a:pPr/>
              <a:t>‹#›</a:t>
            </a:fld>
            <a:endParaRPr lang="en-US"/>
          </a:p>
        </p:txBody>
      </p:sp>
    </p:spTree>
    <p:extLst>
      <p:ext uri="{BB962C8B-B14F-4D97-AF65-F5344CB8AC3E}">
        <p14:creationId xmlns:p14="http://schemas.microsoft.com/office/powerpoint/2010/main" val="2804709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524000"/>
            <a:ext cx="4011084" cy="8572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438401"/>
            <a:ext cx="4011084" cy="3687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endParaRPr lang="en-US"/>
          </a:p>
        </p:txBody>
      </p:sp>
      <p:sp>
        <p:nvSpPr>
          <p:cNvPr id="6" name="Rectangle 6"/>
          <p:cNvSpPr>
            <a:spLocks noGrp="1" noChangeArrowheads="1"/>
          </p:cNvSpPr>
          <p:nvPr>
            <p:ph type="sldNum" sz="quarter" idx="11"/>
          </p:nvPr>
        </p:nvSpPr>
        <p:spPr>
          <a:ln/>
        </p:spPr>
        <p:txBody>
          <a:bodyPr/>
          <a:lstStyle>
            <a:lvl1pPr>
              <a:defRPr>
                <a:solidFill>
                  <a:srgbClr val="FFFFFF"/>
                </a:solidFill>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1993395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152400"/>
            <a:ext cx="9245600" cy="1143000"/>
          </a:xfrm>
          <a:prstGeom prst="rect">
            <a:avLst/>
          </a:prstGeom>
          <a:noFill/>
          <a:ln>
            <a:noFill/>
          </a:ln>
          <a:extLst>
            <a:ext uri="{FAA26D3D-D897-4be2-8F04-BA451C77F1D7}">
              <ma14:placeholderFlag xmlns:mc="http://schemas.openxmlformats.org/markup-compatibility/2006" xmlns:mv="urn:schemas-microsoft-com:mac:vml" xmlns:ma14="http://schemas.microsoft.com/office/mac/drawingml/2011/main" xmlns=""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edit Master title style</a:t>
            </a:r>
          </a:p>
        </p:txBody>
      </p:sp>
      <p:sp>
        <p:nvSpPr>
          <p:cNvPr id="1027" name="Rectangle 3"/>
          <p:cNvSpPr>
            <a:spLocks noGrp="1" noChangeArrowheads="1"/>
          </p:cNvSpPr>
          <p:nvPr>
            <p:ph type="body" idx="1"/>
          </p:nvPr>
        </p:nvSpPr>
        <p:spPr bwMode="auto">
          <a:xfrm>
            <a:off x="914400" y="1752600"/>
            <a:ext cx="10363200" cy="4114800"/>
          </a:xfrm>
          <a:prstGeom prst="rect">
            <a:avLst/>
          </a:prstGeom>
          <a:noFill/>
          <a:ln>
            <a:noFill/>
          </a:ln>
          <a:extLst>
            <a:ext uri="{FAA26D3D-D897-4be2-8F04-BA451C77F1D7}">
              <ma14:placeholderFlag xmlns:mc="http://schemas.openxmlformats.org/markup-compatibility/2006" xmlns:mv="urn:schemas-microsoft-com:mac:vml" xmlns:ma14="http://schemas.microsoft.com/office/mac/drawingml/2011/main" xmlns="" val="1"/>
            </a:ex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06400" y="6477000"/>
            <a:ext cx="2540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200" b="0" i="0">
                <a:solidFill>
                  <a:schemeClr val="bg1"/>
                </a:solidFill>
                <a:latin typeface="+mn-lt"/>
                <a:cs typeface="Myriad Pro"/>
              </a:defRPr>
            </a:lvl1pPr>
          </a:lstStyle>
          <a:p>
            <a:endParaRPr lang="en-US"/>
          </a:p>
        </p:txBody>
      </p:sp>
      <p:sp>
        <p:nvSpPr>
          <p:cNvPr id="1030" name="Rectangle 6"/>
          <p:cNvSpPr>
            <a:spLocks noGrp="1" noChangeArrowheads="1"/>
          </p:cNvSpPr>
          <p:nvPr>
            <p:ph type="sldNum" sz="quarter" idx="4"/>
          </p:nvPr>
        </p:nvSpPr>
        <p:spPr bwMode="auto">
          <a:xfrm>
            <a:off x="10871200" y="6477000"/>
            <a:ext cx="11176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200">
                <a:solidFill>
                  <a:srgbClr val="FFFFFF"/>
                </a:solidFill>
                <a:latin typeface="+mn-lt"/>
              </a:defRPr>
            </a:lvl1pPr>
          </a:lstStyle>
          <a:p>
            <a:fld id="{54B0003E-5D3B-BF4B-A0A8-3D07283DD764}" type="slidenum">
              <a:rPr lang="en-US" smtClean="0"/>
              <a:pPr/>
              <a:t>‹#›</a:t>
            </a:fld>
            <a:endParaRPr lang="en-US"/>
          </a:p>
        </p:txBody>
      </p:sp>
    </p:spTree>
    <p:extLst>
      <p:ext uri="{BB962C8B-B14F-4D97-AF65-F5344CB8AC3E}">
        <p14:creationId xmlns:p14="http://schemas.microsoft.com/office/powerpoint/2010/main" val="3848111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1" fontAlgn="base" hangingPunct="1">
        <a:spcBef>
          <a:spcPct val="0"/>
        </a:spcBef>
        <a:spcAft>
          <a:spcPct val="0"/>
        </a:spcAft>
        <a:defRPr sz="4400" b="1">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2pPr>
      <a:lvl3pPr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3pPr>
      <a:lvl4pPr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4pPr>
      <a:lvl5pPr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5pPr>
      <a:lvl6pPr marL="457200"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6pPr>
      <a:lvl7pPr marL="914400"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7pPr>
      <a:lvl8pPr marL="1371600"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8pPr>
      <a:lvl9pPr marL="1828800" algn="ctr" rtl="0" eaLnBrk="1" fontAlgn="base" hangingPunct="1">
        <a:spcBef>
          <a:spcPct val="0"/>
        </a:spcBef>
        <a:spcAft>
          <a:spcPct val="0"/>
        </a:spcAft>
        <a:defRPr sz="4400">
          <a:solidFill>
            <a:schemeClr val="tx2"/>
          </a:solidFill>
          <a:latin typeface="Adobe Garamond Pro" pitchFamily="-128" charset="0"/>
          <a:ea typeface="ＭＳ Ｐゴシック" pitchFamily="-128" charset="-128"/>
          <a:cs typeface="ＭＳ Ｐゴシック" pitchFamily="-128" charset="-128"/>
        </a:defRPr>
      </a:lvl9pPr>
    </p:titleStyle>
    <p:bodyStyle>
      <a:lvl1pPr marL="342900" indent="-342900" algn="l" rtl="0" eaLnBrk="1" fontAlgn="base" hangingPunct="1">
        <a:spcBef>
          <a:spcPct val="20000"/>
        </a:spcBef>
        <a:spcAft>
          <a:spcPct val="0"/>
        </a:spcAft>
        <a:buClr>
          <a:srgbClr val="000047"/>
        </a:buClr>
        <a:buChar char="•"/>
        <a:defRPr sz="3200">
          <a:solidFill>
            <a:schemeClr val="tx1"/>
          </a:solidFill>
          <a:latin typeface="Garamond" charset="0"/>
          <a:ea typeface="Garamond" charset="0"/>
          <a:cs typeface="Garamond" charset="0"/>
        </a:defRPr>
      </a:lvl1pPr>
      <a:lvl2pPr marL="742950" indent="-285750" algn="l" rtl="0" eaLnBrk="1" fontAlgn="base" hangingPunct="1">
        <a:spcBef>
          <a:spcPct val="20000"/>
        </a:spcBef>
        <a:spcAft>
          <a:spcPct val="0"/>
        </a:spcAft>
        <a:buChar char="–"/>
        <a:defRPr sz="2800">
          <a:solidFill>
            <a:schemeClr val="tx1"/>
          </a:solidFill>
          <a:latin typeface="Garamond" charset="0"/>
          <a:ea typeface="Garamond" charset="0"/>
          <a:cs typeface="Garamond" charset="0"/>
        </a:defRPr>
      </a:lvl2pPr>
      <a:lvl3pPr marL="1143000" indent="-228600" algn="l" rtl="0" eaLnBrk="1" fontAlgn="base" hangingPunct="1">
        <a:spcBef>
          <a:spcPct val="20000"/>
        </a:spcBef>
        <a:spcAft>
          <a:spcPct val="0"/>
        </a:spcAft>
        <a:buChar char="•"/>
        <a:defRPr sz="2400">
          <a:solidFill>
            <a:schemeClr val="tx1"/>
          </a:solidFill>
          <a:latin typeface="Garamond" charset="0"/>
          <a:ea typeface="Garamond" charset="0"/>
          <a:cs typeface="Garamond" charset="0"/>
        </a:defRPr>
      </a:lvl3pPr>
      <a:lvl4pPr marL="1600200" indent="-228600" algn="l" rtl="0" eaLnBrk="1" fontAlgn="base" hangingPunct="1">
        <a:spcBef>
          <a:spcPct val="20000"/>
        </a:spcBef>
        <a:spcAft>
          <a:spcPct val="0"/>
        </a:spcAft>
        <a:buChar char="–"/>
        <a:defRPr sz="2000">
          <a:solidFill>
            <a:schemeClr val="tx1"/>
          </a:solidFill>
          <a:latin typeface="Garamond" charset="0"/>
          <a:ea typeface="Garamond" charset="0"/>
          <a:cs typeface="Garamond" charset="0"/>
        </a:defRPr>
      </a:lvl4pPr>
      <a:lvl5pPr marL="2057400" indent="-228600" algn="l" rtl="0" eaLnBrk="1" fontAlgn="base" hangingPunct="1">
        <a:spcBef>
          <a:spcPct val="20000"/>
        </a:spcBef>
        <a:spcAft>
          <a:spcPct val="0"/>
        </a:spcAft>
        <a:buChar char="»"/>
        <a:defRPr sz="2000">
          <a:solidFill>
            <a:schemeClr val="tx1"/>
          </a:solidFill>
          <a:latin typeface="Garamond" charset="0"/>
          <a:ea typeface="Garamond" charset="0"/>
          <a:cs typeface="Garamond"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omments" Target="../comments/commen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2" Type="http://schemas.openxmlformats.org/officeDocument/2006/relationships/comments" Target="../comments/commen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omments" Target="../comments/commen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a:t>Claire Spina</a:t>
            </a:r>
          </a:p>
          <a:p>
            <a:r>
              <a:rPr lang="en-US" dirty="0"/>
              <a:t>8/8/2018</a:t>
            </a:r>
          </a:p>
        </p:txBody>
      </p:sp>
      <p:sp>
        <p:nvSpPr>
          <p:cNvPr id="2" name="Title 1"/>
          <p:cNvSpPr>
            <a:spLocks noGrp="1"/>
          </p:cNvSpPr>
          <p:nvPr>
            <p:ph type="title"/>
          </p:nvPr>
        </p:nvSpPr>
        <p:spPr/>
        <p:txBody>
          <a:bodyPr/>
          <a:lstStyle/>
          <a:p>
            <a:r>
              <a:rPr lang="en-US" dirty="0"/>
              <a:t>Engineering a Competitive Future</a:t>
            </a:r>
          </a:p>
        </p:txBody>
      </p:sp>
    </p:spTree>
    <p:extLst>
      <p:ext uri="{BB962C8B-B14F-4D97-AF65-F5344CB8AC3E}">
        <p14:creationId xmlns:p14="http://schemas.microsoft.com/office/powerpoint/2010/main" val="70439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0E7788-91ED-6143-B14A-F7CBF62B2392}"/>
              </a:ext>
            </a:extLst>
          </p:cNvPr>
          <p:cNvSpPr>
            <a:spLocks noGrp="1"/>
          </p:cNvSpPr>
          <p:nvPr>
            <p:ph idx="1"/>
          </p:nvPr>
        </p:nvSpPr>
        <p:spPr/>
        <p:txBody>
          <a:bodyPr/>
          <a:lstStyle/>
          <a:p>
            <a:r>
              <a:rPr lang="en-US" dirty="0"/>
              <a:t>Questions?</a:t>
            </a:r>
          </a:p>
        </p:txBody>
      </p:sp>
      <p:sp>
        <p:nvSpPr>
          <p:cNvPr id="3" name="Slide Number Placeholder 2">
            <a:extLst>
              <a:ext uri="{FF2B5EF4-FFF2-40B4-BE49-F238E27FC236}">
                <a16:creationId xmlns:a16="http://schemas.microsoft.com/office/drawing/2014/main" id="{571D2ADC-5C98-4E4E-8637-98D2B90CBDAA}"/>
              </a:ext>
            </a:extLst>
          </p:cNvPr>
          <p:cNvSpPr>
            <a:spLocks noGrp="1"/>
          </p:cNvSpPr>
          <p:nvPr>
            <p:ph type="sldNum" sz="quarter" idx="11"/>
          </p:nvPr>
        </p:nvSpPr>
        <p:spPr/>
        <p:txBody>
          <a:bodyPr/>
          <a:lstStyle/>
          <a:p>
            <a:fld id="{54B0003E-5D3B-BF4B-A0A8-3D07283DD764}" type="slidenum">
              <a:rPr lang="en-US" smtClean="0"/>
              <a:pPr/>
              <a:t>10</a:t>
            </a:fld>
            <a:endParaRPr lang="en-US"/>
          </a:p>
        </p:txBody>
      </p:sp>
      <p:sp>
        <p:nvSpPr>
          <p:cNvPr id="4" name="Title 3">
            <a:extLst>
              <a:ext uri="{FF2B5EF4-FFF2-40B4-BE49-F238E27FC236}">
                <a16:creationId xmlns:a16="http://schemas.microsoft.com/office/drawing/2014/main" id="{A54F5EBB-9B27-3E4C-BCF3-18D1C987A65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320916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E76EB1-E4C8-6541-9A7B-014536BFECEE}"/>
              </a:ext>
            </a:extLst>
          </p:cNvPr>
          <p:cNvSpPr>
            <a:spLocks noGrp="1"/>
          </p:cNvSpPr>
          <p:nvPr>
            <p:ph idx="1"/>
          </p:nvPr>
        </p:nvSpPr>
        <p:spPr/>
        <p:txBody>
          <a:bodyPr/>
          <a:lstStyle/>
          <a:p>
            <a:r>
              <a:rPr lang="en-US" sz="1800" dirty="0"/>
              <a:t>Slide 3</a:t>
            </a:r>
          </a:p>
          <a:p>
            <a:pPr marL="0" indent="0">
              <a:buNone/>
            </a:pPr>
            <a:r>
              <a:rPr lang="en-US" sz="1100" dirty="0"/>
              <a:t>https://</a:t>
            </a:r>
            <a:r>
              <a:rPr lang="en-US" sz="1100" dirty="0" err="1"/>
              <a:t>www.cnn.com</a:t>
            </a:r>
            <a:r>
              <a:rPr lang="en-US" sz="1100" dirty="0"/>
              <a:t>/2015/10/28/world/china-mutant-dogs-genetic-engineering/</a:t>
            </a:r>
            <a:r>
              <a:rPr lang="en-US" sz="1100" dirty="0" err="1"/>
              <a:t>index.html</a:t>
            </a:r>
            <a:endParaRPr lang="en-US" sz="1100" dirty="0"/>
          </a:p>
          <a:p>
            <a:r>
              <a:rPr lang="en-US" sz="1800" dirty="0"/>
              <a:t>Slide 4</a:t>
            </a:r>
          </a:p>
          <a:p>
            <a:pPr marL="0" indent="0">
              <a:buNone/>
            </a:pPr>
            <a:r>
              <a:rPr lang="en-US" sz="1100" dirty="0"/>
              <a:t>https://www.npr.org/sections/health-shots/2018/02/21/585336506/doctors-in-china-lead-race-to-treat-cancer-by-editing-genes</a:t>
            </a:r>
          </a:p>
          <a:p>
            <a:pPr marL="0" indent="0">
              <a:buNone/>
            </a:pPr>
            <a:r>
              <a:rPr lang="en-US" sz="1100" dirty="0"/>
              <a:t>https://</a:t>
            </a:r>
            <a:r>
              <a:rPr lang="en-US" sz="1100" dirty="0" err="1"/>
              <a:t>labiotech.eu</a:t>
            </a:r>
            <a:r>
              <a:rPr lang="en-US" sz="1100" dirty="0"/>
              <a:t>/medical/</a:t>
            </a:r>
            <a:r>
              <a:rPr lang="en-US" sz="1100" dirty="0" err="1"/>
              <a:t>crispr</a:t>
            </a:r>
            <a:r>
              <a:rPr lang="en-US" sz="1100" dirty="0"/>
              <a:t>-therapeutics-</a:t>
            </a:r>
            <a:r>
              <a:rPr lang="en-US" sz="1100" dirty="0" err="1"/>
              <a:t>fda</a:t>
            </a:r>
            <a:r>
              <a:rPr lang="en-US" sz="1100" dirty="0"/>
              <a:t>/</a:t>
            </a:r>
          </a:p>
          <a:p>
            <a:r>
              <a:rPr lang="en-US" sz="1800" dirty="0"/>
              <a:t>Slide 5</a:t>
            </a:r>
          </a:p>
          <a:p>
            <a:pPr marL="0" indent="0">
              <a:buNone/>
            </a:pPr>
            <a:r>
              <a:rPr lang="en-US" sz="1100" dirty="0"/>
              <a:t>https://</a:t>
            </a:r>
            <a:r>
              <a:rPr lang="en-US" sz="1100" dirty="0" err="1"/>
              <a:t>osp.od.nih.gov</a:t>
            </a:r>
            <a:r>
              <a:rPr lang="en-US" sz="1100" dirty="0"/>
              <a:t>/biotechnology/</a:t>
            </a:r>
            <a:r>
              <a:rPr lang="en-US" sz="1100" dirty="0" err="1"/>
              <a:t>faq</a:t>
            </a:r>
            <a:r>
              <a:rPr lang="en-US" sz="1100" dirty="0"/>
              <a:t>-</a:t>
            </a:r>
            <a:r>
              <a:rPr lang="en-US" sz="1100" dirty="0" err="1"/>
              <a:t>onthe</a:t>
            </a:r>
            <a:r>
              <a:rPr lang="en-US" sz="1100" dirty="0"/>
              <a:t>-</a:t>
            </a:r>
            <a:r>
              <a:rPr lang="en-US" sz="1100" dirty="0" err="1"/>
              <a:t>nih</a:t>
            </a:r>
            <a:r>
              <a:rPr lang="en-US" sz="1100" dirty="0"/>
              <a:t>-review-process-for-human-gene-transfer-trials/</a:t>
            </a:r>
          </a:p>
          <a:p>
            <a:pPr marL="0" indent="0">
              <a:buNone/>
            </a:pPr>
            <a:r>
              <a:rPr lang="en-US" sz="1100" dirty="0"/>
              <a:t>https://</a:t>
            </a:r>
            <a:r>
              <a:rPr lang="en-US" sz="1100" dirty="0" err="1"/>
              <a:t>www.fda.gov</a:t>
            </a:r>
            <a:r>
              <a:rPr lang="en-US" sz="1100" dirty="0"/>
              <a:t>/</a:t>
            </a:r>
            <a:r>
              <a:rPr lang="en-US" sz="1100" dirty="0" err="1"/>
              <a:t>aboutfda</a:t>
            </a:r>
            <a:r>
              <a:rPr lang="en-US" sz="1100" dirty="0"/>
              <a:t>/</a:t>
            </a:r>
            <a:r>
              <a:rPr lang="en-US" sz="1100" dirty="0" err="1"/>
              <a:t>centersoffices</a:t>
            </a:r>
            <a:r>
              <a:rPr lang="en-US" sz="1100" dirty="0"/>
              <a:t>/</a:t>
            </a:r>
            <a:r>
              <a:rPr lang="en-US" sz="1100" dirty="0" err="1"/>
              <a:t>officeofmedicalproductsandtobacco</a:t>
            </a:r>
            <a:r>
              <a:rPr lang="en-US" sz="1100" dirty="0"/>
              <a:t>/</a:t>
            </a:r>
            <a:r>
              <a:rPr lang="en-US" sz="1100" dirty="0" err="1"/>
              <a:t>cber</a:t>
            </a:r>
            <a:r>
              <a:rPr lang="en-US" sz="1100" dirty="0"/>
              <a:t>/ucm471141.htm</a:t>
            </a:r>
          </a:p>
          <a:p>
            <a:pPr marL="0" indent="0">
              <a:buNone/>
            </a:pPr>
            <a:r>
              <a:rPr lang="en-US" sz="1100" dirty="0"/>
              <a:t>https://</a:t>
            </a:r>
            <a:r>
              <a:rPr lang="en-US" sz="1100" dirty="0" err="1"/>
              <a:t>www.forbes.com</a:t>
            </a:r>
            <a:r>
              <a:rPr lang="en-US" sz="1100" dirty="0"/>
              <a:t>/sites/</a:t>
            </a:r>
            <a:r>
              <a:rPr lang="en-US" sz="1100" dirty="0" err="1"/>
              <a:t>matthewherper</a:t>
            </a:r>
            <a:r>
              <a:rPr lang="en-US" sz="1100" dirty="0"/>
              <a:t>/2017/10/16/the-cost-of-developing-drugs-is-insane-a-paper-that-argued-otherwise-was-insanely-bad/#7e724e6a2d45</a:t>
            </a:r>
          </a:p>
          <a:p>
            <a:pPr marL="0" indent="0">
              <a:buNone/>
            </a:pPr>
            <a:r>
              <a:rPr lang="en-US" sz="1100" dirty="0"/>
              <a:t>https://</a:t>
            </a:r>
            <a:r>
              <a:rPr lang="en-US" sz="1100" dirty="0" err="1"/>
              <a:t>www.sciencedirect.com</a:t>
            </a:r>
            <a:r>
              <a:rPr lang="en-US" sz="1100" dirty="0"/>
              <a:t>/science/article/</a:t>
            </a:r>
            <a:r>
              <a:rPr lang="en-US" sz="1100" dirty="0" err="1"/>
              <a:t>pii</a:t>
            </a:r>
            <a:r>
              <a:rPr lang="en-US" sz="1100" dirty="0"/>
              <a:t>/S2452302X1600036X</a:t>
            </a:r>
          </a:p>
          <a:p>
            <a:r>
              <a:rPr lang="en-US" sz="1800" dirty="0"/>
              <a:t>Slide 6</a:t>
            </a:r>
          </a:p>
          <a:p>
            <a:pPr marL="0" indent="0">
              <a:buNone/>
            </a:pPr>
            <a:r>
              <a:rPr lang="en-US" sz="1100" dirty="0"/>
              <a:t>http://</a:t>
            </a:r>
            <a:r>
              <a:rPr lang="en-US" sz="1100" dirty="0" err="1"/>
              <a:t>thehill.com</a:t>
            </a:r>
            <a:r>
              <a:rPr lang="en-US" sz="1100" dirty="0"/>
              <a:t>/opinion/healthcare/358893-current-fda-approach-to-genetically-engineered-animals-is-flawed</a:t>
            </a:r>
          </a:p>
          <a:p>
            <a:pPr marL="0" indent="0">
              <a:buNone/>
            </a:pPr>
            <a:r>
              <a:rPr lang="en-US" sz="1100" dirty="0"/>
              <a:t>https://</a:t>
            </a:r>
            <a:r>
              <a:rPr lang="en-US" sz="1100" dirty="0" err="1"/>
              <a:t>www.wired.com</a:t>
            </a:r>
            <a:r>
              <a:rPr lang="en-US" sz="1100" dirty="0"/>
              <a:t>/story/oxitecs-genetically-modified-mosquitoes-are-now-the-epas-problem/</a:t>
            </a:r>
          </a:p>
          <a:p>
            <a:pPr marL="0" indent="0">
              <a:buNone/>
            </a:pPr>
            <a:r>
              <a:rPr lang="en-US" sz="1100" dirty="0"/>
              <a:t>https://</a:t>
            </a:r>
            <a:r>
              <a:rPr lang="en-US" sz="1100" dirty="0" err="1"/>
              <a:t>www.bloomberg.com</a:t>
            </a:r>
            <a:r>
              <a:rPr lang="en-US" sz="1100" dirty="0"/>
              <a:t>/news/articles/2018-05-30/gene-therapy-company-</a:t>
            </a:r>
            <a:r>
              <a:rPr lang="en-US" sz="1100" dirty="0" err="1"/>
              <a:t>crispr</a:t>
            </a:r>
            <a:r>
              <a:rPr lang="en-US" sz="1100" dirty="0"/>
              <a:t>-drops-after-</a:t>
            </a:r>
            <a:r>
              <a:rPr lang="en-US" sz="1100" dirty="0" err="1"/>
              <a:t>fda</a:t>
            </a:r>
            <a:r>
              <a:rPr lang="en-US" sz="1100" dirty="0"/>
              <a:t>-puts-hold-on-trial</a:t>
            </a:r>
          </a:p>
          <a:p>
            <a:r>
              <a:rPr lang="en-US" sz="1800" dirty="0"/>
              <a:t>Slide 9</a:t>
            </a:r>
          </a:p>
          <a:p>
            <a:pPr marL="0" indent="0">
              <a:buNone/>
            </a:pPr>
            <a:r>
              <a:rPr lang="en-US" sz="1100" dirty="0"/>
              <a:t>https://</a:t>
            </a:r>
            <a:r>
              <a:rPr lang="en-US" sz="1100" dirty="0" err="1"/>
              <a:t>www.nih.gov</a:t>
            </a:r>
            <a:r>
              <a:rPr lang="en-US" sz="1100" dirty="0"/>
              <a:t>/news-events/news-releases/</a:t>
            </a:r>
            <a:r>
              <a:rPr lang="en-US" sz="1100" dirty="0" err="1"/>
              <a:t>nih</a:t>
            </a:r>
            <a:r>
              <a:rPr lang="en-US" sz="1100" dirty="0"/>
              <a:t>-launch-genome-editing-research-program</a:t>
            </a:r>
          </a:p>
          <a:p>
            <a:pPr marL="0" indent="0">
              <a:buNone/>
            </a:pPr>
            <a:r>
              <a:rPr lang="en-US" sz="1100" dirty="0"/>
              <a:t>https://</a:t>
            </a:r>
            <a:r>
              <a:rPr lang="en-US" sz="1100" dirty="0" err="1"/>
              <a:t>www.nih.gov</a:t>
            </a:r>
            <a:r>
              <a:rPr lang="en-US" sz="1100" dirty="0"/>
              <a:t>/about-</a:t>
            </a:r>
            <a:r>
              <a:rPr lang="en-US" sz="1100" dirty="0" err="1"/>
              <a:t>nih</a:t>
            </a:r>
            <a:r>
              <a:rPr lang="en-US" sz="1100" dirty="0"/>
              <a:t>/what-we-do/budget</a:t>
            </a:r>
          </a:p>
        </p:txBody>
      </p:sp>
      <p:sp>
        <p:nvSpPr>
          <p:cNvPr id="3" name="Slide Number Placeholder 2">
            <a:extLst>
              <a:ext uri="{FF2B5EF4-FFF2-40B4-BE49-F238E27FC236}">
                <a16:creationId xmlns:a16="http://schemas.microsoft.com/office/drawing/2014/main" id="{0CE09EA4-5CA6-1742-AA77-F8807092969F}"/>
              </a:ext>
            </a:extLst>
          </p:cNvPr>
          <p:cNvSpPr>
            <a:spLocks noGrp="1"/>
          </p:cNvSpPr>
          <p:nvPr>
            <p:ph type="sldNum" sz="quarter" idx="11"/>
          </p:nvPr>
        </p:nvSpPr>
        <p:spPr/>
        <p:txBody>
          <a:bodyPr/>
          <a:lstStyle/>
          <a:p>
            <a:fld id="{54B0003E-5D3B-BF4B-A0A8-3D07283DD764}" type="slidenum">
              <a:rPr lang="en-US" smtClean="0"/>
              <a:pPr/>
              <a:t>11</a:t>
            </a:fld>
            <a:endParaRPr lang="en-US"/>
          </a:p>
        </p:txBody>
      </p:sp>
      <p:sp>
        <p:nvSpPr>
          <p:cNvPr id="4" name="Title 3">
            <a:extLst>
              <a:ext uri="{FF2B5EF4-FFF2-40B4-BE49-F238E27FC236}">
                <a16:creationId xmlns:a16="http://schemas.microsoft.com/office/drawing/2014/main" id="{7F2456FF-FF1F-7244-BCD5-65C40C3EA2E7}"/>
              </a:ext>
            </a:extLst>
          </p:cNvPr>
          <p:cNvSpPr>
            <a:spLocks noGrp="1"/>
          </p:cNvSpPr>
          <p:nvPr>
            <p:ph type="title"/>
          </p:nvPr>
        </p:nvSpPr>
        <p:spPr/>
        <p:txBody>
          <a:bodyPr/>
          <a:lstStyle/>
          <a:p>
            <a:r>
              <a:rPr lang="en-US" dirty="0"/>
              <a:t>Sources</a:t>
            </a:r>
          </a:p>
        </p:txBody>
      </p:sp>
    </p:spTree>
    <p:extLst>
      <p:ext uri="{BB962C8B-B14F-4D97-AF65-F5344CB8AC3E}">
        <p14:creationId xmlns:p14="http://schemas.microsoft.com/office/powerpoint/2010/main" val="3035721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52A2EF-9250-6146-B261-86C6E1291FD0}"/>
              </a:ext>
            </a:extLst>
          </p:cNvPr>
          <p:cNvSpPr>
            <a:spLocks noGrp="1"/>
          </p:cNvSpPr>
          <p:nvPr>
            <p:ph idx="1"/>
          </p:nvPr>
        </p:nvSpPr>
        <p:spPr>
          <a:xfrm>
            <a:off x="1016000" y="1657976"/>
            <a:ext cx="7708900" cy="4324350"/>
          </a:xfrm>
        </p:spPr>
        <p:txBody>
          <a:bodyPr/>
          <a:lstStyle/>
          <a:p>
            <a:r>
              <a:rPr lang="en-US" dirty="0"/>
              <a:t>Militaries worldwide deploy genetically enhanced combatants</a:t>
            </a:r>
          </a:p>
          <a:p>
            <a:r>
              <a:rPr lang="en-US" dirty="0"/>
              <a:t>Insurgents within the U.S. have modified their own genomes</a:t>
            </a:r>
          </a:p>
          <a:p>
            <a:r>
              <a:rPr lang="en-US" dirty="0"/>
              <a:t>These enhanced humans are stronger, faster, smarter</a:t>
            </a:r>
          </a:p>
          <a:p>
            <a:r>
              <a:rPr lang="en-US" dirty="0"/>
              <a:t>U.S. is no longer a major military power because its soldiers are unmodified</a:t>
            </a:r>
          </a:p>
        </p:txBody>
      </p:sp>
      <p:sp>
        <p:nvSpPr>
          <p:cNvPr id="3" name="Title 2">
            <a:extLst>
              <a:ext uri="{FF2B5EF4-FFF2-40B4-BE49-F238E27FC236}">
                <a16:creationId xmlns:a16="http://schemas.microsoft.com/office/drawing/2014/main" id="{C86492CF-9417-774A-B51F-4308B184A9FC}"/>
              </a:ext>
            </a:extLst>
          </p:cNvPr>
          <p:cNvSpPr>
            <a:spLocks noGrp="1"/>
          </p:cNvSpPr>
          <p:nvPr>
            <p:ph type="title"/>
          </p:nvPr>
        </p:nvSpPr>
        <p:spPr/>
        <p:txBody>
          <a:bodyPr/>
          <a:lstStyle/>
          <a:p>
            <a:r>
              <a:rPr lang="en-US" dirty="0"/>
              <a:t>Imagine a world…</a:t>
            </a:r>
          </a:p>
        </p:txBody>
      </p:sp>
      <p:sp>
        <p:nvSpPr>
          <p:cNvPr id="4" name="Slide Number Placeholder 3">
            <a:extLst>
              <a:ext uri="{FF2B5EF4-FFF2-40B4-BE49-F238E27FC236}">
                <a16:creationId xmlns:a16="http://schemas.microsoft.com/office/drawing/2014/main" id="{1D2CBF05-00E8-1444-B329-08015AFDC826}"/>
              </a:ext>
            </a:extLst>
          </p:cNvPr>
          <p:cNvSpPr>
            <a:spLocks noGrp="1"/>
          </p:cNvSpPr>
          <p:nvPr>
            <p:ph type="sldNum" sz="quarter" idx="11"/>
          </p:nvPr>
        </p:nvSpPr>
        <p:spPr/>
        <p:txBody>
          <a:bodyPr/>
          <a:lstStyle/>
          <a:p>
            <a:fld id="{54B0003E-5D3B-BF4B-A0A8-3D07283DD764}" type="slidenum">
              <a:rPr lang="en-US" smtClean="0"/>
              <a:pPr/>
              <a:t>2</a:t>
            </a:fld>
            <a:endParaRPr lang="en-US"/>
          </a:p>
        </p:txBody>
      </p:sp>
      <p:pic>
        <p:nvPicPr>
          <p:cNvPr id="5" name="Picture 4">
            <a:extLst>
              <a:ext uri="{FF2B5EF4-FFF2-40B4-BE49-F238E27FC236}">
                <a16:creationId xmlns:a16="http://schemas.microsoft.com/office/drawing/2014/main" id="{CD19C405-7579-7C45-BCBF-CEE728B27584}"/>
              </a:ext>
            </a:extLst>
          </p:cNvPr>
          <p:cNvPicPr>
            <a:picLocks noChangeAspect="1"/>
          </p:cNvPicPr>
          <p:nvPr/>
        </p:nvPicPr>
        <p:blipFill rotWithShape="1">
          <a:blip r:embed="rId2"/>
          <a:srcRect l="665" r="50143"/>
          <a:stretch/>
        </p:blipFill>
        <p:spPr>
          <a:xfrm>
            <a:off x="8877300" y="1504950"/>
            <a:ext cx="3092450" cy="3982701"/>
          </a:xfrm>
          <a:prstGeom prst="rect">
            <a:avLst/>
          </a:prstGeom>
        </p:spPr>
      </p:pic>
    </p:spTree>
    <p:extLst>
      <p:ext uri="{BB962C8B-B14F-4D97-AF65-F5344CB8AC3E}">
        <p14:creationId xmlns:p14="http://schemas.microsoft.com/office/powerpoint/2010/main" val="94905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970ACAC-B094-434E-92B2-56370418C9CF}"/>
              </a:ext>
            </a:extLst>
          </p:cNvPr>
          <p:cNvPicPr>
            <a:picLocks noGrp="1" noChangeAspect="1"/>
          </p:cNvPicPr>
          <p:nvPr>
            <p:ph idx="1"/>
          </p:nvPr>
        </p:nvPicPr>
        <p:blipFill>
          <a:blip r:embed="rId2"/>
          <a:stretch>
            <a:fillRect/>
          </a:stretch>
        </p:blipFill>
        <p:spPr>
          <a:xfrm>
            <a:off x="6442562" y="1459173"/>
            <a:ext cx="4210524" cy="2364371"/>
          </a:xfrm>
          <a:prstGeom prst="rect">
            <a:avLst/>
          </a:prstGeom>
        </p:spPr>
      </p:pic>
      <p:sp>
        <p:nvSpPr>
          <p:cNvPr id="3" name="Title 2">
            <a:extLst>
              <a:ext uri="{FF2B5EF4-FFF2-40B4-BE49-F238E27FC236}">
                <a16:creationId xmlns:a16="http://schemas.microsoft.com/office/drawing/2014/main" id="{4D26E8FE-F019-404C-B38F-356DE38789E7}"/>
              </a:ext>
            </a:extLst>
          </p:cNvPr>
          <p:cNvSpPr>
            <a:spLocks noGrp="1"/>
          </p:cNvSpPr>
          <p:nvPr>
            <p:ph type="title"/>
          </p:nvPr>
        </p:nvSpPr>
        <p:spPr/>
        <p:txBody>
          <a:bodyPr/>
          <a:lstStyle/>
          <a:p>
            <a:r>
              <a:rPr lang="en-US" dirty="0"/>
              <a:t>The Future May Not Be So Distant </a:t>
            </a:r>
          </a:p>
        </p:txBody>
      </p:sp>
      <p:sp>
        <p:nvSpPr>
          <p:cNvPr id="6" name="TextBox 5">
            <a:extLst>
              <a:ext uri="{FF2B5EF4-FFF2-40B4-BE49-F238E27FC236}">
                <a16:creationId xmlns:a16="http://schemas.microsoft.com/office/drawing/2014/main" id="{715A6205-9287-9145-9538-FB60647C7D8F}"/>
              </a:ext>
            </a:extLst>
          </p:cNvPr>
          <p:cNvSpPr txBox="1"/>
          <p:nvPr/>
        </p:nvSpPr>
        <p:spPr>
          <a:xfrm>
            <a:off x="1921302" y="3987316"/>
            <a:ext cx="9457898" cy="2092881"/>
          </a:xfrm>
          <a:prstGeom prst="rect">
            <a:avLst/>
          </a:prstGeom>
          <a:noFill/>
        </p:spPr>
        <p:txBody>
          <a:bodyPr wrap="square" rtlCol="0">
            <a:spAutoFit/>
          </a:bodyPr>
          <a:lstStyle/>
          <a:p>
            <a:pPr marL="285750" indent="-285750">
              <a:buFont typeface="Arial" panose="020B0604020202020204" pitchFamily="34" charset="0"/>
              <a:buChar char="•"/>
            </a:pPr>
            <a:r>
              <a:rPr lang="en-US" sz="2600" dirty="0"/>
              <a:t>China engineered 2x more muscular dogs in 2015</a:t>
            </a:r>
          </a:p>
          <a:p>
            <a:pPr marL="285750" indent="-285750">
              <a:buFont typeface="Arial" panose="020B0604020202020204" pitchFamily="34" charset="0"/>
              <a:buChar char="•"/>
            </a:pPr>
            <a:r>
              <a:rPr lang="en-US" sz="2600" dirty="0"/>
              <a:t>Same principle could be used to produce extraordinarily strong humans </a:t>
            </a:r>
          </a:p>
          <a:p>
            <a:pPr marL="285750" indent="-285750">
              <a:buFont typeface="Arial" panose="020B0604020202020204" pitchFamily="34" charset="0"/>
              <a:buChar char="•"/>
            </a:pPr>
            <a:r>
              <a:rPr lang="en-US" sz="2600" dirty="0"/>
              <a:t>Chinese Academy of Military Medical Sciences and Third Military Medical University both sponsor CRISPR research</a:t>
            </a:r>
          </a:p>
        </p:txBody>
      </p:sp>
      <p:pic>
        <p:nvPicPr>
          <p:cNvPr id="7" name="Picture 6">
            <a:extLst>
              <a:ext uri="{FF2B5EF4-FFF2-40B4-BE49-F238E27FC236}">
                <a16:creationId xmlns:a16="http://schemas.microsoft.com/office/drawing/2014/main" id="{F82CE89E-64D3-4C40-8C83-D9C0EFBDD2ED}"/>
              </a:ext>
            </a:extLst>
          </p:cNvPr>
          <p:cNvPicPr>
            <a:picLocks noChangeAspect="1"/>
          </p:cNvPicPr>
          <p:nvPr/>
        </p:nvPicPr>
        <p:blipFill>
          <a:blip r:embed="rId3"/>
          <a:stretch>
            <a:fillRect/>
          </a:stretch>
        </p:blipFill>
        <p:spPr>
          <a:xfrm>
            <a:off x="1663192" y="1554365"/>
            <a:ext cx="3256506" cy="2173986"/>
          </a:xfrm>
          <a:prstGeom prst="rect">
            <a:avLst/>
          </a:prstGeom>
        </p:spPr>
      </p:pic>
      <p:cxnSp>
        <p:nvCxnSpPr>
          <p:cNvPr id="9" name="Straight Arrow Connector 8">
            <a:extLst>
              <a:ext uri="{FF2B5EF4-FFF2-40B4-BE49-F238E27FC236}">
                <a16:creationId xmlns:a16="http://schemas.microsoft.com/office/drawing/2014/main" id="{C7804C79-2944-044F-A9D1-AB3DA8665CC1}"/>
              </a:ext>
            </a:extLst>
          </p:cNvPr>
          <p:cNvCxnSpPr>
            <a:cxnSpLocks/>
          </p:cNvCxnSpPr>
          <p:nvPr/>
        </p:nvCxnSpPr>
        <p:spPr bwMode="auto">
          <a:xfrm>
            <a:off x="4919698" y="2641358"/>
            <a:ext cx="1188494" cy="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2" name="Slide Number Placeholder 1">
            <a:extLst>
              <a:ext uri="{FF2B5EF4-FFF2-40B4-BE49-F238E27FC236}">
                <a16:creationId xmlns:a16="http://schemas.microsoft.com/office/drawing/2014/main" id="{083DB806-F3CB-1240-8CD6-1CF471DDF9E6}"/>
              </a:ext>
            </a:extLst>
          </p:cNvPr>
          <p:cNvSpPr>
            <a:spLocks noGrp="1"/>
          </p:cNvSpPr>
          <p:nvPr>
            <p:ph type="sldNum" sz="quarter" idx="11"/>
          </p:nvPr>
        </p:nvSpPr>
        <p:spPr/>
        <p:txBody>
          <a:bodyPr/>
          <a:lstStyle/>
          <a:p>
            <a:fld id="{54B0003E-5D3B-BF4B-A0A8-3D07283DD764}" type="slidenum">
              <a:rPr lang="en-US" smtClean="0"/>
              <a:pPr/>
              <a:t>3</a:t>
            </a:fld>
            <a:endParaRPr lang="en-US"/>
          </a:p>
        </p:txBody>
      </p:sp>
      <p:sp>
        <p:nvSpPr>
          <p:cNvPr id="8" name="TextBox 7">
            <a:extLst>
              <a:ext uri="{FF2B5EF4-FFF2-40B4-BE49-F238E27FC236}">
                <a16:creationId xmlns:a16="http://schemas.microsoft.com/office/drawing/2014/main" id="{5D668D8A-C4DE-E141-AB27-50C9C73024B4}"/>
              </a:ext>
            </a:extLst>
          </p:cNvPr>
          <p:cNvSpPr txBox="1"/>
          <p:nvPr/>
        </p:nvSpPr>
        <p:spPr>
          <a:xfrm>
            <a:off x="5091393" y="1995026"/>
            <a:ext cx="845103" cy="646331"/>
          </a:xfrm>
          <a:prstGeom prst="rect">
            <a:avLst/>
          </a:prstGeom>
          <a:noFill/>
        </p:spPr>
        <p:txBody>
          <a:bodyPr wrap="none" rtlCol="0">
            <a:spAutoFit/>
          </a:bodyPr>
          <a:lstStyle/>
          <a:p>
            <a:pPr algn="ctr"/>
            <a:r>
              <a:rPr lang="en-US" dirty="0"/>
              <a:t>Gene</a:t>
            </a:r>
          </a:p>
          <a:p>
            <a:pPr algn="ctr"/>
            <a:r>
              <a:rPr lang="en-US" dirty="0"/>
              <a:t>Editing</a:t>
            </a:r>
          </a:p>
        </p:txBody>
      </p:sp>
    </p:spTree>
    <p:extLst>
      <p:ext uri="{BB962C8B-B14F-4D97-AF65-F5344CB8AC3E}">
        <p14:creationId xmlns:p14="http://schemas.microsoft.com/office/powerpoint/2010/main" val="668788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48769F-E559-1F4F-88FE-9761AFD048BF}"/>
              </a:ext>
            </a:extLst>
          </p:cNvPr>
          <p:cNvSpPr>
            <a:spLocks noGrp="1"/>
          </p:cNvSpPr>
          <p:nvPr>
            <p:ph idx="1"/>
          </p:nvPr>
        </p:nvSpPr>
        <p:spPr>
          <a:xfrm>
            <a:off x="914400" y="1996886"/>
            <a:ext cx="4933950" cy="3543300"/>
          </a:xfrm>
          <a:ln>
            <a:solidFill>
              <a:schemeClr val="tx1"/>
            </a:solidFill>
          </a:ln>
        </p:spPr>
        <p:txBody>
          <a:bodyPr numCol="1"/>
          <a:lstStyle/>
          <a:p>
            <a:pPr marL="0" indent="0" algn="ctr">
              <a:buNone/>
            </a:pPr>
            <a:r>
              <a:rPr lang="en-US" b="1" dirty="0"/>
              <a:t>China</a:t>
            </a:r>
          </a:p>
          <a:p>
            <a:r>
              <a:rPr lang="en-US" dirty="0"/>
              <a:t>CRISPR gene editing trials in humans since 2015</a:t>
            </a:r>
          </a:p>
          <a:p>
            <a:r>
              <a:rPr lang="en-US" dirty="0"/>
              <a:t>9+ trials</a:t>
            </a:r>
          </a:p>
          <a:p>
            <a:r>
              <a:rPr lang="en-US" dirty="0"/>
              <a:t>86 patients treated</a:t>
            </a:r>
          </a:p>
          <a:p>
            <a:endParaRPr lang="en-US" dirty="0"/>
          </a:p>
        </p:txBody>
      </p:sp>
      <p:sp>
        <p:nvSpPr>
          <p:cNvPr id="3" name="Slide Number Placeholder 2">
            <a:extLst>
              <a:ext uri="{FF2B5EF4-FFF2-40B4-BE49-F238E27FC236}">
                <a16:creationId xmlns:a16="http://schemas.microsoft.com/office/drawing/2014/main" id="{F102A5A9-C0B4-2E4C-B8D9-6AF703B9A4AF}"/>
              </a:ext>
            </a:extLst>
          </p:cNvPr>
          <p:cNvSpPr>
            <a:spLocks noGrp="1"/>
          </p:cNvSpPr>
          <p:nvPr>
            <p:ph type="sldNum" sz="quarter" idx="11"/>
          </p:nvPr>
        </p:nvSpPr>
        <p:spPr/>
        <p:txBody>
          <a:bodyPr/>
          <a:lstStyle/>
          <a:p>
            <a:fld id="{54B0003E-5D3B-BF4B-A0A8-3D07283DD764}" type="slidenum">
              <a:rPr lang="en-US" smtClean="0"/>
              <a:pPr/>
              <a:t>4</a:t>
            </a:fld>
            <a:endParaRPr lang="en-US"/>
          </a:p>
        </p:txBody>
      </p:sp>
      <p:sp>
        <p:nvSpPr>
          <p:cNvPr id="4" name="Title 3">
            <a:extLst>
              <a:ext uri="{FF2B5EF4-FFF2-40B4-BE49-F238E27FC236}">
                <a16:creationId xmlns:a16="http://schemas.microsoft.com/office/drawing/2014/main" id="{1DECC33A-111C-D54C-8631-E6083FBA5CD9}"/>
              </a:ext>
            </a:extLst>
          </p:cNvPr>
          <p:cNvSpPr>
            <a:spLocks noGrp="1"/>
          </p:cNvSpPr>
          <p:nvPr>
            <p:ph type="title"/>
          </p:nvPr>
        </p:nvSpPr>
        <p:spPr/>
        <p:txBody>
          <a:bodyPr/>
          <a:lstStyle/>
          <a:p>
            <a:r>
              <a:rPr lang="en-US" dirty="0"/>
              <a:t>How Do We Measure Up?</a:t>
            </a:r>
          </a:p>
        </p:txBody>
      </p:sp>
      <p:sp>
        <p:nvSpPr>
          <p:cNvPr id="5" name="TextBox 4">
            <a:extLst>
              <a:ext uri="{FF2B5EF4-FFF2-40B4-BE49-F238E27FC236}">
                <a16:creationId xmlns:a16="http://schemas.microsoft.com/office/drawing/2014/main" id="{89E48C28-06D8-2447-9FCA-F4E33A7D7F24}"/>
              </a:ext>
            </a:extLst>
          </p:cNvPr>
          <p:cNvSpPr txBox="1"/>
          <p:nvPr/>
        </p:nvSpPr>
        <p:spPr>
          <a:xfrm>
            <a:off x="6292850" y="1996886"/>
            <a:ext cx="5086350" cy="3539430"/>
          </a:xfrm>
          <a:prstGeom prst="rect">
            <a:avLst/>
          </a:prstGeom>
          <a:noFill/>
          <a:ln>
            <a:solidFill>
              <a:schemeClr val="tx1"/>
            </a:solidFill>
          </a:ln>
        </p:spPr>
        <p:txBody>
          <a:bodyPr wrap="square" rtlCol="0">
            <a:spAutoFit/>
          </a:bodyPr>
          <a:lstStyle/>
          <a:p>
            <a:pPr algn="ctr"/>
            <a:r>
              <a:rPr lang="en-US" sz="3200" b="1" dirty="0">
                <a:latin typeface="+mj-lt"/>
              </a:rPr>
              <a:t>U.S.</a:t>
            </a:r>
          </a:p>
          <a:p>
            <a:pPr marL="457200" indent="-457200">
              <a:buFont typeface="Arial" panose="020B0604020202020204" pitchFamily="34" charset="0"/>
              <a:buChar char="•"/>
            </a:pPr>
            <a:r>
              <a:rPr lang="en-US" sz="3200" dirty="0">
                <a:latin typeface="+mj-lt"/>
              </a:rPr>
              <a:t>One gene editing trial approved to start in 2018</a:t>
            </a:r>
          </a:p>
          <a:p>
            <a:pPr marL="457200" indent="-457200">
              <a:buFont typeface="Arial" panose="020B0604020202020204" pitchFamily="34" charset="0"/>
              <a:buChar char="•"/>
            </a:pPr>
            <a:r>
              <a:rPr lang="en-US" sz="3200" dirty="0">
                <a:latin typeface="+mj-lt"/>
              </a:rPr>
              <a:t>FDA has placed clinical hold</a:t>
            </a:r>
          </a:p>
          <a:p>
            <a:pPr marL="457200" indent="-457200">
              <a:buFont typeface="Arial" panose="020B0604020202020204" pitchFamily="34" charset="0"/>
              <a:buChar char="•"/>
            </a:pPr>
            <a:r>
              <a:rPr lang="en-US" sz="3200" dirty="0">
                <a:latin typeface="+mj-lt"/>
              </a:rPr>
              <a:t>Another has stalled for unknown reasons</a:t>
            </a:r>
          </a:p>
        </p:txBody>
      </p:sp>
      <p:sp>
        <p:nvSpPr>
          <p:cNvPr id="6" name="TextBox 5">
            <a:extLst>
              <a:ext uri="{FF2B5EF4-FFF2-40B4-BE49-F238E27FC236}">
                <a16:creationId xmlns:a16="http://schemas.microsoft.com/office/drawing/2014/main" id="{39C7F88C-C940-574A-8DF1-471979279D59}"/>
              </a:ext>
            </a:extLst>
          </p:cNvPr>
          <p:cNvSpPr txBox="1"/>
          <p:nvPr/>
        </p:nvSpPr>
        <p:spPr>
          <a:xfrm>
            <a:off x="3628231" y="5536316"/>
            <a:ext cx="5329237" cy="646331"/>
          </a:xfrm>
          <a:prstGeom prst="rect">
            <a:avLst/>
          </a:prstGeom>
          <a:noFill/>
        </p:spPr>
        <p:txBody>
          <a:bodyPr wrap="square" rtlCol="0">
            <a:spAutoFit/>
          </a:bodyPr>
          <a:lstStyle/>
          <a:p>
            <a:pPr algn="ctr"/>
            <a:r>
              <a:rPr lang="en-US" sz="3600" b="1" dirty="0"/>
              <a:t>The U.S. is falling behind. </a:t>
            </a:r>
          </a:p>
        </p:txBody>
      </p:sp>
    </p:spTree>
    <p:extLst>
      <p:ext uri="{BB962C8B-B14F-4D97-AF65-F5344CB8AC3E}">
        <p14:creationId xmlns:p14="http://schemas.microsoft.com/office/powerpoint/2010/main" val="34133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E86962-3F01-4F4C-A6BD-83BC8B646D91}"/>
              </a:ext>
            </a:extLst>
          </p:cNvPr>
          <p:cNvSpPr>
            <a:spLocks noGrp="1"/>
          </p:cNvSpPr>
          <p:nvPr>
            <p:ph type="title"/>
          </p:nvPr>
        </p:nvSpPr>
        <p:spPr/>
        <p:txBody>
          <a:bodyPr/>
          <a:lstStyle/>
          <a:p>
            <a:r>
              <a:rPr lang="en-US" dirty="0"/>
              <a:t>Current Regulatory Process</a:t>
            </a:r>
          </a:p>
        </p:txBody>
      </p:sp>
      <p:sp>
        <p:nvSpPr>
          <p:cNvPr id="6" name="Slide Number Placeholder 5">
            <a:extLst>
              <a:ext uri="{FF2B5EF4-FFF2-40B4-BE49-F238E27FC236}">
                <a16:creationId xmlns:a16="http://schemas.microsoft.com/office/drawing/2014/main" id="{B5CDD9DA-5E3A-D54F-B8DB-6815F8BECF0D}"/>
              </a:ext>
            </a:extLst>
          </p:cNvPr>
          <p:cNvSpPr>
            <a:spLocks noGrp="1"/>
          </p:cNvSpPr>
          <p:nvPr>
            <p:ph type="sldNum" sz="quarter" idx="11"/>
          </p:nvPr>
        </p:nvSpPr>
        <p:spPr/>
        <p:txBody>
          <a:bodyPr/>
          <a:lstStyle/>
          <a:p>
            <a:fld id="{54B0003E-5D3B-BF4B-A0A8-3D07283DD764}" type="slidenum">
              <a:rPr lang="en-US" smtClean="0"/>
              <a:pPr/>
              <a:t>5</a:t>
            </a:fld>
            <a:endParaRPr lang="en-US"/>
          </a:p>
        </p:txBody>
      </p:sp>
      <p:pic>
        <p:nvPicPr>
          <p:cNvPr id="7" name="Content Placeholder 6">
            <a:extLst>
              <a:ext uri="{FF2B5EF4-FFF2-40B4-BE49-F238E27FC236}">
                <a16:creationId xmlns:a16="http://schemas.microsoft.com/office/drawing/2014/main" id="{5CF1D4DB-1F9B-E742-91AD-AC5C40554633}"/>
              </a:ext>
            </a:extLst>
          </p:cNvPr>
          <p:cNvPicPr>
            <a:picLocks noGrp="1" noChangeAspect="1"/>
          </p:cNvPicPr>
          <p:nvPr>
            <p:ph idx="1"/>
          </p:nvPr>
        </p:nvPicPr>
        <p:blipFill rotWithShape="1">
          <a:blip r:embed="rId2"/>
          <a:srcRect t="44781" b="4579"/>
          <a:stretch/>
        </p:blipFill>
        <p:spPr>
          <a:xfrm>
            <a:off x="1515166" y="1630018"/>
            <a:ext cx="10159997" cy="3975652"/>
          </a:xfrm>
        </p:spPr>
      </p:pic>
    </p:spTree>
    <p:extLst>
      <p:ext uri="{BB962C8B-B14F-4D97-AF65-F5344CB8AC3E}">
        <p14:creationId xmlns:p14="http://schemas.microsoft.com/office/powerpoint/2010/main" val="2240653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CFD820-0731-7940-B0FF-AAFA54045429}"/>
              </a:ext>
            </a:extLst>
          </p:cNvPr>
          <p:cNvSpPr>
            <a:spLocks noGrp="1"/>
          </p:cNvSpPr>
          <p:nvPr>
            <p:ph idx="1"/>
          </p:nvPr>
        </p:nvSpPr>
        <p:spPr/>
        <p:txBody>
          <a:bodyPr/>
          <a:lstStyle/>
          <a:p>
            <a:r>
              <a:rPr lang="en-US" dirty="0"/>
              <a:t>20 years for </a:t>
            </a:r>
            <a:r>
              <a:rPr lang="en-US" dirty="0" err="1"/>
              <a:t>AquAdvantage</a:t>
            </a:r>
            <a:r>
              <a:rPr lang="en-US" dirty="0"/>
              <a:t> salmon to get FDA approval</a:t>
            </a:r>
          </a:p>
          <a:p>
            <a:r>
              <a:rPr lang="en-US" dirty="0"/>
              <a:t>6 years to allow trial for Oxitec mosquitos- then regulation transferred to EPA</a:t>
            </a:r>
          </a:p>
          <a:p>
            <a:r>
              <a:rPr lang="en-US" dirty="0"/>
              <a:t>19% drop in CRISPR Therapeutics stock following FDA hold</a:t>
            </a:r>
          </a:p>
          <a:p>
            <a:r>
              <a:rPr lang="en-US" dirty="0"/>
              <a:t>System favors larger companies who know how to navigate process, small innovators driven out, limits technological advancement</a:t>
            </a:r>
          </a:p>
        </p:txBody>
      </p:sp>
      <p:sp>
        <p:nvSpPr>
          <p:cNvPr id="3" name="Title 2">
            <a:extLst>
              <a:ext uri="{FF2B5EF4-FFF2-40B4-BE49-F238E27FC236}">
                <a16:creationId xmlns:a16="http://schemas.microsoft.com/office/drawing/2014/main" id="{B6C2A0C4-A385-284F-BAC6-86E451D878E9}"/>
              </a:ext>
            </a:extLst>
          </p:cNvPr>
          <p:cNvSpPr>
            <a:spLocks noGrp="1"/>
          </p:cNvSpPr>
          <p:nvPr>
            <p:ph type="title"/>
          </p:nvPr>
        </p:nvSpPr>
        <p:spPr/>
        <p:txBody>
          <a:bodyPr/>
          <a:lstStyle/>
          <a:p>
            <a:r>
              <a:rPr lang="en-US" dirty="0"/>
              <a:t>Results of an Unfocused System </a:t>
            </a:r>
          </a:p>
        </p:txBody>
      </p:sp>
      <p:sp>
        <p:nvSpPr>
          <p:cNvPr id="4" name="Slide Number Placeholder 3">
            <a:extLst>
              <a:ext uri="{FF2B5EF4-FFF2-40B4-BE49-F238E27FC236}">
                <a16:creationId xmlns:a16="http://schemas.microsoft.com/office/drawing/2014/main" id="{ABBA90BE-57C2-004B-9EB4-943C965B5C9B}"/>
              </a:ext>
            </a:extLst>
          </p:cNvPr>
          <p:cNvSpPr>
            <a:spLocks noGrp="1"/>
          </p:cNvSpPr>
          <p:nvPr>
            <p:ph type="sldNum" sz="quarter" idx="11"/>
          </p:nvPr>
        </p:nvSpPr>
        <p:spPr/>
        <p:txBody>
          <a:bodyPr/>
          <a:lstStyle/>
          <a:p>
            <a:fld id="{54B0003E-5D3B-BF4B-A0A8-3D07283DD764}" type="slidenum">
              <a:rPr lang="en-US" smtClean="0"/>
              <a:pPr/>
              <a:t>6</a:t>
            </a:fld>
            <a:endParaRPr lang="en-US"/>
          </a:p>
        </p:txBody>
      </p:sp>
    </p:spTree>
    <p:extLst>
      <p:ext uri="{BB962C8B-B14F-4D97-AF65-F5344CB8AC3E}">
        <p14:creationId xmlns:p14="http://schemas.microsoft.com/office/powerpoint/2010/main" val="1801874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7A5E6-3CA3-F74A-9259-B5E4853A36BA}"/>
              </a:ext>
            </a:extLst>
          </p:cNvPr>
          <p:cNvSpPr>
            <a:spLocks noGrp="1"/>
          </p:cNvSpPr>
          <p:nvPr>
            <p:ph idx="1"/>
          </p:nvPr>
        </p:nvSpPr>
        <p:spPr>
          <a:xfrm>
            <a:off x="0" y="1733082"/>
            <a:ext cx="4539539" cy="3118229"/>
          </a:xfrm>
        </p:spPr>
        <p:txBody>
          <a:bodyPr/>
          <a:lstStyle/>
          <a:p>
            <a:pPr algn="ctr"/>
            <a:endParaRPr lang="en-US" dirty="0"/>
          </a:p>
          <a:p>
            <a:pPr marL="0" indent="0" algn="ctr">
              <a:spcBef>
                <a:spcPts val="72"/>
              </a:spcBef>
              <a:buNone/>
            </a:pPr>
            <a:r>
              <a:rPr lang="en-US" sz="2400" b="1" dirty="0">
                <a:latin typeface="+mn-lt"/>
              </a:rPr>
              <a:t>Efficiency</a:t>
            </a:r>
          </a:p>
          <a:p>
            <a:pPr marL="0" indent="0" algn="ctr">
              <a:spcBef>
                <a:spcPts val="72"/>
              </a:spcBef>
              <a:buNone/>
            </a:pPr>
            <a:r>
              <a:rPr lang="en-US" sz="2400" b="1" dirty="0">
                <a:latin typeface="+mn-lt"/>
              </a:rPr>
              <a:t>Help people, cure diseases</a:t>
            </a:r>
          </a:p>
          <a:p>
            <a:pPr marL="0" indent="0" algn="ctr">
              <a:spcBef>
                <a:spcPts val="72"/>
              </a:spcBef>
              <a:buNone/>
            </a:pPr>
            <a:r>
              <a:rPr lang="en-US" sz="2400" b="1" dirty="0">
                <a:latin typeface="+mn-lt"/>
              </a:rPr>
              <a:t>Sufficient legislation</a:t>
            </a:r>
          </a:p>
          <a:p>
            <a:pPr marL="0" indent="0" algn="ctr">
              <a:spcBef>
                <a:spcPts val="72"/>
              </a:spcBef>
              <a:buNone/>
            </a:pPr>
            <a:r>
              <a:rPr lang="en-US" sz="2400" b="1" dirty="0">
                <a:latin typeface="+mn-lt"/>
              </a:rPr>
              <a:t>Oversight</a:t>
            </a:r>
          </a:p>
          <a:p>
            <a:pPr marL="0" indent="0" algn="ctr">
              <a:buNone/>
            </a:pPr>
            <a:endParaRPr lang="en-US" dirty="0"/>
          </a:p>
          <a:p>
            <a:pPr marL="0" indent="0" algn="ctr">
              <a:buNone/>
            </a:pPr>
            <a:endParaRPr lang="en-US" dirty="0"/>
          </a:p>
        </p:txBody>
      </p:sp>
      <p:sp>
        <p:nvSpPr>
          <p:cNvPr id="3" name="Title 2">
            <a:extLst>
              <a:ext uri="{FF2B5EF4-FFF2-40B4-BE49-F238E27FC236}">
                <a16:creationId xmlns:a16="http://schemas.microsoft.com/office/drawing/2014/main" id="{5EB0D9BE-EB93-F549-985D-F26D1F0C27B6}"/>
              </a:ext>
            </a:extLst>
          </p:cNvPr>
          <p:cNvSpPr>
            <a:spLocks noGrp="1"/>
          </p:cNvSpPr>
          <p:nvPr>
            <p:ph type="title"/>
          </p:nvPr>
        </p:nvSpPr>
        <p:spPr/>
        <p:txBody>
          <a:bodyPr/>
          <a:lstStyle/>
          <a:p>
            <a:r>
              <a:rPr lang="en-US" dirty="0"/>
              <a:t>Moving Forward: A Balancing Act </a:t>
            </a:r>
          </a:p>
        </p:txBody>
      </p:sp>
      <p:pic>
        <p:nvPicPr>
          <p:cNvPr id="4" name="Picture 3">
            <a:extLst>
              <a:ext uri="{FF2B5EF4-FFF2-40B4-BE49-F238E27FC236}">
                <a16:creationId xmlns:a16="http://schemas.microsoft.com/office/drawing/2014/main" id="{774A8D5C-7360-CB41-818D-4A48F0FAEBDB}"/>
              </a:ext>
            </a:extLst>
          </p:cNvPr>
          <p:cNvPicPr>
            <a:picLocks noChangeAspect="1"/>
          </p:cNvPicPr>
          <p:nvPr/>
        </p:nvPicPr>
        <p:blipFill>
          <a:blip r:embed="rId2">
            <a:alphaModFix amt="35000"/>
          </a:blip>
          <a:stretch>
            <a:fillRect/>
          </a:stretch>
        </p:blipFill>
        <p:spPr>
          <a:xfrm>
            <a:off x="431800" y="1203474"/>
            <a:ext cx="11360150" cy="3647837"/>
          </a:xfrm>
          <a:prstGeom prst="rect">
            <a:avLst/>
          </a:prstGeom>
        </p:spPr>
      </p:pic>
      <p:sp>
        <p:nvSpPr>
          <p:cNvPr id="5" name="TextBox 4">
            <a:extLst>
              <a:ext uri="{FF2B5EF4-FFF2-40B4-BE49-F238E27FC236}">
                <a16:creationId xmlns:a16="http://schemas.microsoft.com/office/drawing/2014/main" id="{98188D7B-AF86-5B4F-AC7C-8F1C59AD103D}"/>
              </a:ext>
            </a:extLst>
          </p:cNvPr>
          <p:cNvSpPr txBox="1"/>
          <p:nvPr/>
        </p:nvSpPr>
        <p:spPr>
          <a:xfrm>
            <a:off x="6756400" y="2230378"/>
            <a:ext cx="6362701" cy="1846659"/>
          </a:xfrm>
          <a:prstGeom prst="rect">
            <a:avLst/>
          </a:prstGeom>
          <a:noFill/>
        </p:spPr>
        <p:txBody>
          <a:bodyPr wrap="square" rtlCol="0">
            <a:spAutoFit/>
          </a:bodyPr>
          <a:lstStyle/>
          <a:p>
            <a:pPr algn="ctr"/>
            <a:r>
              <a:rPr lang="en-US" sz="2400" b="1" dirty="0"/>
              <a:t>Safety</a:t>
            </a:r>
          </a:p>
          <a:p>
            <a:pPr algn="ctr"/>
            <a:r>
              <a:rPr lang="en-US" sz="2400" b="1" dirty="0"/>
              <a:t>Avoid eugenics</a:t>
            </a:r>
          </a:p>
          <a:p>
            <a:pPr algn="ctr"/>
            <a:r>
              <a:rPr lang="en-US" sz="2400" b="1" dirty="0"/>
              <a:t>Avoid conflicting legislation</a:t>
            </a:r>
          </a:p>
          <a:p>
            <a:pPr algn="ctr"/>
            <a:r>
              <a:rPr lang="en-US" sz="2400" b="1" dirty="0"/>
              <a:t>Ability to function</a:t>
            </a:r>
          </a:p>
          <a:p>
            <a:endParaRPr lang="en-US" dirty="0"/>
          </a:p>
        </p:txBody>
      </p:sp>
      <p:sp>
        <p:nvSpPr>
          <p:cNvPr id="7" name="Slide Number Placeholder 6">
            <a:extLst>
              <a:ext uri="{FF2B5EF4-FFF2-40B4-BE49-F238E27FC236}">
                <a16:creationId xmlns:a16="http://schemas.microsoft.com/office/drawing/2014/main" id="{C77CCA26-CA54-2043-B991-0A30B370F5F3}"/>
              </a:ext>
            </a:extLst>
          </p:cNvPr>
          <p:cNvSpPr>
            <a:spLocks noGrp="1"/>
          </p:cNvSpPr>
          <p:nvPr>
            <p:ph type="sldNum" sz="quarter" idx="11"/>
          </p:nvPr>
        </p:nvSpPr>
        <p:spPr/>
        <p:txBody>
          <a:bodyPr/>
          <a:lstStyle/>
          <a:p>
            <a:fld id="{54B0003E-5D3B-BF4B-A0A8-3D07283DD764}" type="slidenum">
              <a:rPr lang="en-US" smtClean="0"/>
              <a:pPr/>
              <a:t>7</a:t>
            </a:fld>
            <a:endParaRPr lang="en-US"/>
          </a:p>
        </p:txBody>
      </p:sp>
      <p:sp>
        <p:nvSpPr>
          <p:cNvPr id="10" name="TextBox 9">
            <a:extLst>
              <a:ext uri="{FF2B5EF4-FFF2-40B4-BE49-F238E27FC236}">
                <a16:creationId xmlns:a16="http://schemas.microsoft.com/office/drawing/2014/main" id="{BC7CBF50-EE7D-5A4E-B8EB-054D288B4EDC}"/>
              </a:ext>
            </a:extLst>
          </p:cNvPr>
          <p:cNvSpPr txBox="1"/>
          <p:nvPr/>
        </p:nvSpPr>
        <p:spPr>
          <a:xfrm>
            <a:off x="431801" y="5029200"/>
            <a:ext cx="11196982" cy="1077218"/>
          </a:xfrm>
          <a:prstGeom prst="rect">
            <a:avLst/>
          </a:prstGeom>
          <a:noFill/>
        </p:spPr>
        <p:txBody>
          <a:bodyPr wrap="square" rtlCol="0">
            <a:spAutoFit/>
          </a:bodyPr>
          <a:lstStyle/>
          <a:p>
            <a:pPr algn="ctr"/>
            <a:r>
              <a:rPr lang="en-US" sz="3200" b="1" dirty="0"/>
              <a:t>How can the U.S. keep this balance and remain competitive in a rapidly developing field?</a:t>
            </a:r>
          </a:p>
        </p:txBody>
      </p:sp>
    </p:spTree>
    <p:extLst>
      <p:ext uri="{BB962C8B-B14F-4D97-AF65-F5344CB8AC3E}">
        <p14:creationId xmlns:p14="http://schemas.microsoft.com/office/powerpoint/2010/main" val="66421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DAECF-FCBA-1D41-B552-5BA77CBAD8CD}"/>
              </a:ext>
            </a:extLst>
          </p:cNvPr>
          <p:cNvSpPr>
            <a:spLocks noGrp="1"/>
          </p:cNvSpPr>
          <p:nvPr>
            <p:ph idx="1"/>
          </p:nvPr>
        </p:nvSpPr>
        <p:spPr/>
        <p:txBody>
          <a:bodyPr/>
          <a:lstStyle/>
          <a:p>
            <a:r>
              <a:rPr lang="en-US" sz="3400" b="1" dirty="0"/>
              <a:t>Create new center within FDA focused specifically on regulating human gene editing</a:t>
            </a:r>
          </a:p>
          <a:p>
            <a:pPr lvl="1"/>
            <a:r>
              <a:rPr lang="en-US" sz="2600" dirty="0"/>
              <a:t>FDA process already slow and costly</a:t>
            </a:r>
          </a:p>
          <a:p>
            <a:pPr lvl="1"/>
            <a:r>
              <a:rPr lang="en-US" sz="2600" dirty="0"/>
              <a:t>Gene editing is currently regulated in a small subdivision, but has the potential to drastically alter healthcare and humanity</a:t>
            </a:r>
          </a:p>
          <a:p>
            <a:pPr lvl="1"/>
            <a:r>
              <a:rPr lang="en-US" sz="2600" dirty="0"/>
              <a:t>Framework of new center should be established specifically to deal with gene editing, to avoid the long delays associated with earlier applications</a:t>
            </a:r>
          </a:p>
          <a:p>
            <a:pPr lvl="1"/>
            <a:r>
              <a:rPr lang="en-US" sz="2600" dirty="0"/>
              <a:t>Greater efficiency, encouraging greater innovation</a:t>
            </a:r>
          </a:p>
          <a:p>
            <a:pPr marL="0" indent="0">
              <a:buNone/>
            </a:pPr>
            <a:endParaRPr lang="en-US" dirty="0"/>
          </a:p>
          <a:p>
            <a:endParaRPr lang="en-US" dirty="0"/>
          </a:p>
        </p:txBody>
      </p:sp>
      <p:sp>
        <p:nvSpPr>
          <p:cNvPr id="3" name="Title 2">
            <a:extLst>
              <a:ext uri="{FF2B5EF4-FFF2-40B4-BE49-F238E27FC236}">
                <a16:creationId xmlns:a16="http://schemas.microsoft.com/office/drawing/2014/main" id="{70D95A09-C75B-5F43-B4C3-80228F2D0F3C}"/>
              </a:ext>
            </a:extLst>
          </p:cNvPr>
          <p:cNvSpPr>
            <a:spLocks noGrp="1"/>
          </p:cNvSpPr>
          <p:nvPr>
            <p:ph type="title"/>
          </p:nvPr>
        </p:nvSpPr>
        <p:spPr/>
        <p:txBody>
          <a:bodyPr/>
          <a:lstStyle/>
          <a:p>
            <a:r>
              <a:rPr lang="en-US" dirty="0"/>
              <a:t>Recommendation #1</a:t>
            </a:r>
          </a:p>
        </p:txBody>
      </p:sp>
      <p:sp>
        <p:nvSpPr>
          <p:cNvPr id="4" name="Slide Number Placeholder 3">
            <a:extLst>
              <a:ext uri="{FF2B5EF4-FFF2-40B4-BE49-F238E27FC236}">
                <a16:creationId xmlns:a16="http://schemas.microsoft.com/office/drawing/2014/main" id="{39FBF64B-CBBD-284A-BA8D-8313BED8088A}"/>
              </a:ext>
            </a:extLst>
          </p:cNvPr>
          <p:cNvSpPr>
            <a:spLocks noGrp="1"/>
          </p:cNvSpPr>
          <p:nvPr>
            <p:ph type="sldNum" sz="quarter" idx="11"/>
          </p:nvPr>
        </p:nvSpPr>
        <p:spPr/>
        <p:txBody>
          <a:bodyPr/>
          <a:lstStyle/>
          <a:p>
            <a:fld id="{54B0003E-5D3B-BF4B-A0A8-3D07283DD764}" type="slidenum">
              <a:rPr lang="en-US" smtClean="0"/>
              <a:pPr/>
              <a:t>8</a:t>
            </a:fld>
            <a:endParaRPr lang="en-US"/>
          </a:p>
        </p:txBody>
      </p:sp>
    </p:spTree>
    <p:extLst>
      <p:ext uri="{BB962C8B-B14F-4D97-AF65-F5344CB8AC3E}">
        <p14:creationId xmlns:p14="http://schemas.microsoft.com/office/powerpoint/2010/main" val="2259618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8E6D1EE-D45D-7949-95A5-F275170227F4}"/>
              </a:ext>
            </a:extLst>
          </p:cNvPr>
          <p:cNvSpPr>
            <a:spLocks noGrp="1"/>
          </p:cNvSpPr>
          <p:nvPr>
            <p:ph idx="1"/>
          </p:nvPr>
        </p:nvSpPr>
        <p:spPr/>
        <p:txBody>
          <a:bodyPr/>
          <a:lstStyle/>
          <a:p>
            <a:r>
              <a:rPr lang="en-US" sz="2600" b="1" dirty="0"/>
              <a:t>Devote greater NIH funding to improving gene editing techniques</a:t>
            </a:r>
          </a:p>
          <a:p>
            <a:pPr lvl="1"/>
            <a:r>
              <a:rPr lang="en-US" sz="2600" dirty="0"/>
              <a:t>NIH Somatic Cell Editing program investing $190 million over next 6 years</a:t>
            </a:r>
          </a:p>
          <a:p>
            <a:pPr lvl="1"/>
            <a:r>
              <a:rPr lang="en-US" sz="2600" dirty="0"/>
              <a:t>$31.6 million/year</a:t>
            </a:r>
          </a:p>
          <a:p>
            <a:pPr lvl="1"/>
            <a:r>
              <a:rPr lang="en-US" sz="2600" dirty="0"/>
              <a:t>NIH budget: approx. $37.3 billion annually</a:t>
            </a:r>
          </a:p>
          <a:p>
            <a:pPr lvl="1"/>
            <a:r>
              <a:rPr lang="en-US" sz="2600" dirty="0"/>
              <a:t>Percentage going to gene editing: 0.085%</a:t>
            </a:r>
          </a:p>
          <a:p>
            <a:pPr lvl="1"/>
            <a:r>
              <a:rPr lang="en-US" sz="2600" dirty="0"/>
              <a:t>The next CRISPR?</a:t>
            </a:r>
          </a:p>
          <a:p>
            <a:pPr lvl="1"/>
            <a:r>
              <a:rPr lang="en-US" sz="2600" dirty="0"/>
              <a:t>Increased funding will help offset costs of innovation and development, help keep the U.S. competitive internationally</a:t>
            </a:r>
          </a:p>
        </p:txBody>
      </p:sp>
      <p:sp>
        <p:nvSpPr>
          <p:cNvPr id="3" name="Slide Number Placeholder 2">
            <a:extLst>
              <a:ext uri="{FF2B5EF4-FFF2-40B4-BE49-F238E27FC236}">
                <a16:creationId xmlns:a16="http://schemas.microsoft.com/office/drawing/2014/main" id="{A14A2F5A-9577-0F49-94BD-30A04763DB13}"/>
              </a:ext>
            </a:extLst>
          </p:cNvPr>
          <p:cNvSpPr>
            <a:spLocks noGrp="1"/>
          </p:cNvSpPr>
          <p:nvPr>
            <p:ph type="sldNum" sz="quarter" idx="11"/>
          </p:nvPr>
        </p:nvSpPr>
        <p:spPr/>
        <p:txBody>
          <a:bodyPr/>
          <a:lstStyle/>
          <a:p>
            <a:fld id="{54B0003E-5D3B-BF4B-A0A8-3D07283DD764}" type="slidenum">
              <a:rPr lang="en-US" smtClean="0"/>
              <a:pPr/>
              <a:t>9</a:t>
            </a:fld>
            <a:endParaRPr lang="en-US"/>
          </a:p>
        </p:txBody>
      </p:sp>
      <p:sp>
        <p:nvSpPr>
          <p:cNvPr id="4" name="Title 3">
            <a:extLst>
              <a:ext uri="{FF2B5EF4-FFF2-40B4-BE49-F238E27FC236}">
                <a16:creationId xmlns:a16="http://schemas.microsoft.com/office/drawing/2014/main" id="{73133EFD-E117-AA49-9F2C-2B4738CC5869}"/>
              </a:ext>
            </a:extLst>
          </p:cNvPr>
          <p:cNvSpPr>
            <a:spLocks noGrp="1"/>
          </p:cNvSpPr>
          <p:nvPr>
            <p:ph type="title"/>
          </p:nvPr>
        </p:nvSpPr>
        <p:spPr/>
        <p:txBody>
          <a:bodyPr/>
          <a:lstStyle/>
          <a:p>
            <a:r>
              <a:rPr lang="en-US" dirty="0"/>
              <a:t>Recommendation #2</a:t>
            </a:r>
          </a:p>
        </p:txBody>
      </p:sp>
    </p:spTree>
    <p:extLst>
      <p:ext uri="{BB962C8B-B14F-4D97-AF65-F5344CB8AC3E}">
        <p14:creationId xmlns:p14="http://schemas.microsoft.com/office/powerpoint/2010/main" val="151519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IPS Theme 2017">
  <a:themeElements>
    <a:clrScheme name="Custom 2">
      <a:dk1>
        <a:srgbClr val="1B2166"/>
      </a:dk1>
      <a:lt1>
        <a:srgbClr val="FFFFFF"/>
      </a:lt1>
      <a:dk2>
        <a:srgbClr val="1B2166"/>
      </a:dk2>
      <a:lt2>
        <a:srgbClr val="808080"/>
      </a:lt2>
      <a:accent1>
        <a:srgbClr val="BBE0E3"/>
      </a:accent1>
      <a:accent2>
        <a:srgbClr val="1B2166"/>
      </a:accent2>
      <a:accent3>
        <a:srgbClr val="FFFFFF"/>
      </a:accent3>
      <a:accent4>
        <a:srgbClr val="1B2166"/>
      </a:accent4>
      <a:accent5>
        <a:srgbClr val="DAEDEF"/>
      </a:accent5>
      <a:accent6>
        <a:srgbClr val="1B2166"/>
      </a:accent6>
      <a:hlink>
        <a:srgbClr val="003B3B"/>
      </a:hlink>
      <a:folHlink>
        <a:srgbClr val="55021B"/>
      </a:folHlink>
    </a:clrScheme>
    <a:fontScheme name="Garamond">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28" charset="-128"/>
            <a:cs typeface="ＭＳ Ｐゴシック" pitchFamily="-1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80"/>
        </a:dk1>
        <a:lt1>
          <a:srgbClr val="FFFFFF"/>
        </a:lt1>
        <a:dk2>
          <a:srgbClr val="000080"/>
        </a:dk2>
        <a:lt2>
          <a:srgbClr val="808080"/>
        </a:lt2>
        <a:accent1>
          <a:srgbClr val="BBE0E3"/>
        </a:accent1>
        <a:accent2>
          <a:srgbClr val="333399"/>
        </a:accent2>
        <a:accent3>
          <a:srgbClr val="FFFFFF"/>
        </a:accent3>
        <a:accent4>
          <a:srgbClr val="00006C"/>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IPS Theme 2017" id="{0F673687-D20D-B240-AEBE-B796E1292EB5}" vid="{441D2965-F414-E24C-B3BA-937B4854A79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29254</TotalTime>
  <Words>580</Words>
  <Application>Microsoft Macintosh PowerPoint</Application>
  <PresentationFormat>Widescreen</PresentationFormat>
  <Paragraphs>85</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ＭＳ Ｐゴシック</vt:lpstr>
      <vt:lpstr>Adobe Garamond Pro</vt:lpstr>
      <vt:lpstr>Arial</vt:lpstr>
      <vt:lpstr>Calibri</vt:lpstr>
      <vt:lpstr>Garamond</vt:lpstr>
      <vt:lpstr>Myriad Pro</vt:lpstr>
      <vt:lpstr>PIPS Theme 2017</vt:lpstr>
      <vt:lpstr>Engineering a Competitive Future</vt:lpstr>
      <vt:lpstr>Imagine a world…</vt:lpstr>
      <vt:lpstr>The Future May Not Be So Distant </vt:lpstr>
      <vt:lpstr>How Do We Measure Up?</vt:lpstr>
      <vt:lpstr>Current Regulatory Process</vt:lpstr>
      <vt:lpstr>Results of an Unfocused System </vt:lpstr>
      <vt:lpstr>Moving Forward: A Balancing Act </vt:lpstr>
      <vt:lpstr>Recommendation #1</vt:lpstr>
      <vt:lpstr>Recommendation #2</vt:lpstr>
      <vt:lpstr>Thank You</vt:lpstr>
      <vt:lpstr>Sources</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Derek Denning</dc:creator>
  <cp:lastModifiedBy>Claire Spina</cp:lastModifiedBy>
  <cp:revision>113</cp:revision>
  <dcterms:created xsi:type="dcterms:W3CDTF">2018-03-06T20:52:16Z</dcterms:created>
  <dcterms:modified xsi:type="dcterms:W3CDTF">2018-08-22T04:23:35Z</dcterms:modified>
</cp:coreProperties>
</file>