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7" r:id="rId2"/>
    <p:sldId id="262" r:id="rId3"/>
    <p:sldId id="263" r:id="rId4"/>
    <p:sldId id="265" r:id="rId5"/>
    <p:sldId id="264" r:id="rId6"/>
    <p:sldId id="259" r:id="rId7"/>
    <p:sldId id="266" r:id="rId8"/>
    <p:sldId id="260" r:id="rId9"/>
    <p:sldId id="273" r:id="rId10"/>
    <p:sldId id="267" r:id="rId11"/>
    <p:sldId id="269" r:id="rId12"/>
    <p:sldId id="271" r:id="rId13"/>
    <p:sldId id="272" r:id="rId14"/>
    <p:sldId id="274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rek Denning" initials="DD" lastIdx="10" clrIdx="0">
    <p:extLst/>
  </p:cmAuthor>
  <p:cmAuthor id="2" name="Zachary Eldredge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53"/>
    <p:restoredTop sz="94631"/>
  </p:normalViewPr>
  <p:slideViewPr>
    <p:cSldViewPr snapToGrid="0" snapToObjects="1">
      <p:cViewPr varScale="1">
        <p:scale>
          <a:sx n="88" d="100"/>
          <a:sy n="88" d="100"/>
        </p:scale>
        <p:origin x="-712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commentAuthors" Target="commentAuthors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EB0E8-BBD2-1C4D-840C-66AC86590AF8}" type="datetimeFigureOut">
              <a:rPr lang="en-US" smtClean="0"/>
              <a:t>8/8/18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EAA8E-FF5D-514C-8D59-758A7C22E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560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0C055-FF1B-1A40-8A6E-F1EC3238EE7C}" type="datetimeFigureOut">
              <a:rPr lang="en-US" smtClean="0"/>
              <a:t>8/8/18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3732F-3E39-5048-94DE-26DF42E57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205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828800" y="3733800"/>
            <a:ext cx="8534400" cy="1600200"/>
          </a:xfrm>
        </p:spPr>
        <p:txBody>
          <a:bodyPr/>
          <a:lstStyle>
            <a:lvl1pPr marL="0" indent="0" algn="ctr">
              <a:buFontTx/>
              <a:buNone/>
              <a:defRPr sz="2400" b="0" i="0">
                <a:solidFill>
                  <a:srgbClr val="1B2166"/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r>
              <a:rPr lang="en-US"/>
              <a:t>Name</a:t>
            </a:r>
          </a:p>
          <a:p>
            <a:r>
              <a:rPr lang="en-US"/>
              <a:t>Title</a:t>
            </a:r>
          </a:p>
          <a:p>
            <a:r>
              <a:rPr lang="en-US"/>
              <a:t>Affiliation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399452B-A193-F54E-8D31-9A12887042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74C6DD56-941A-F74E-8A8A-507D190FB5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F40E68B6-9FD7-BE43-AFA5-61AB60A37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0" y="2314833"/>
            <a:ext cx="9245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6060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B0003E-5D3B-BF4B-A0A8-3D07283DD7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15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B0003E-5D3B-BF4B-A0A8-3D07283DD7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7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32000" y="609600"/>
            <a:ext cx="64516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B0003E-5D3B-BF4B-A0A8-3D07283DD7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4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>
                <a:latin typeface="Garamond" charset="0"/>
                <a:ea typeface="Garamond" charset="0"/>
                <a:cs typeface="Garamond" charset="0"/>
              </a:defRPr>
            </a:lvl1pPr>
            <a:lvl2pPr>
              <a:defRPr>
                <a:latin typeface="Garamond" charset="0"/>
                <a:ea typeface="Garamond" charset="0"/>
                <a:cs typeface="Garamond" charset="0"/>
              </a:defRPr>
            </a:lvl2pPr>
            <a:lvl3pPr>
              <a:defRPr>
                <a:latin typeface="Garamond" charset="0"/>
                <a:ea typeface="Garamond" charset="0"/>
                <a:cs typeface="Garamond" charset="0"/>
              </a:defRPr>
            </a:lvl3pPr>
            <a:lvl4pPr>
              <a:defRPr>
                <a:latin typeface="Garamond" charset="0"/>
                <a:ea typeface="Garamond" charset="0"/>
                <a:cs typeface="Garamond" charset="0"/>
              </a:defRPr>
            </a:lvl4pPr>
            <a:lvl5pPr>
              <a:defRPr>
                <a:latin typeface="Garamond" charset="0"/>
                <a:ea typeface="Garamond" charset="0"/>
                <a:cs typeface="Garamond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B0003E-5D3B-BF4B-A0A8-3D07283DD7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31AEBAAA-12E2-D24D-B4CE-2C75652C8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8910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Adobe Garamond Pro"/>
                <a:cs typeface="Adobe Garamond Pro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B0003E-5D3B-BF4B-A0A8-3D07283DD7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20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>
                <a:latin typeface="Garamond" charset="0"/>
                <a:ea typeface="Garamond" charset="0"/>
                <a:cs typeface="Garamond" charset="0"/>
              </a:defRPr>
            </a:lvl1pPr>
            <a:lvl2pPr>
              <a:defRPr sz="2400">
                <a:latin typeface="Garamond" charset="0"/>
                <a:ea typeface="Garamond" charset="0"/>
                <a:cs typeface="Garamond" charset="0"/>
              </a:defRPr>
            </a:lvl2pPr>
            <a:lvl3pPr>
              <a:defRPr sz="2000">
                <a:latin typeface="Garamond" charset="0"/>
                <a:ea typeface="Garamond" charset="0"/>
                <a:cs typeface="Garamond" charset="0"/>
              </a:defRPr>
            </a:lvl3pPr>
            <a:lvl4pPr>
              <a:defRPr sz="1800">
                <a:latin typeface="Garamond" charset="0"/>
                <a:ea typeface="Garamond" charset="0"/>
                <a:cs typeface="Garamond" charset="0"/>
              </a:defRPr>
            </a:lvl4pPr>
            <a:lvl5pPr>
              <a:defRPr sz="1800">
                <a:latin typeface="Garamond" charset="0"/>
                <a:ea typeface="Garamond" charset="0"/>
                <a:cs typeface="Garamond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>
                <a:latin typeface="Garamond" charset="0"/>
                <a:ea typeface="Garamond" charset="0"/>
                <a:cs typeface="Garamond" charset="0"/>
              </a:defRPr>
            </a:lvl1pPr>
            <a:lvl2pPr>
              <a:defRPr sz="2400">
                <a:latin typeface="Garamond" charset="0"/>
                <a:ea typeface="Garamond" charset="0"/>
                <a:cs typeface="Garamond" charset="0"/>
              </a:defRPr>
            </a:lvl2pPr>
            <a:lvl3pPr>
              <a:defRPr sz="2000">
                <a:latin typeface="Garamond" charset="0"/>
                <a:ea typeface="Garamond" charset="0"/>
                <a:cs typeface="Garamond" charset="0"/>
              </a:defRPr>
            </a:lvl3pPr>
            <a:lvl4pPr>
              <a:defRPr sz="1800">
                <a:latin typeface="Garamond" charset="0"/>
                <a:ea typeface="Garamond" charset="0"/>
                <a:cs typeface="Garamond" charset="0"/>
              </a:defRPr>
            </a:lvl4pPr>
            <a:lvl5pPr>
              <a:defRPr sz="1800">
                <a:latin typeface="Garamond" charset="0"/>
                <a:ea typeface="Garamond" charset="0"/>
                <a:cs typeface="Garamond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B0003E-5D3B-BF4B-A0A8-3D07283DD7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63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274638"/>
            <a:ext cx="9550400" cy="1143000"/>
          </a:xfrm>
        </p:spPr>
        <p:txBody>
          <a:bodyPr/>
          <a:lstStyle>
            <a:lvl1pPr>
              <a:defRPr>
                <a:solidFill>
                  <a:srgbClr val="1B216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22438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362200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52600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1" y="2438400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B0003E-5D3B-BF4B-A0A8-3D07283DD7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484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B0003E-5D3B-BF4B-A0A8-3D07283DD7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5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B0003E-5D3B-BF4B-A0A8-3D07283DD7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52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709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524000"/>
            <a:ext cx="4011084" cy="857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438401"/>
            <a:ext cx="4011084" cy="3687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B0003E-5D3B-BF4B-A0A8-3D07283DD7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95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152400"/>
            <a:ext cx="9245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7526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6400" y="64770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 i="0">
                <a:solidFill>
                  <a:schemeClr val="bg1"/>
                </a:solidFill>
                <a:latin typeface="+mn-lt"/>
                <a:cs typeface="Myriad Pro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71200" y="6477000"/>
            <a:ext cx="111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fld id="{54B0003E-5D3B-BF4B-A0A8-3D07283DD7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1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dobe Garamond Pro" pitchFamily="-128" charset="0"/>
          <a:ea typeface="ＭＳ Ｐゴシック" pitchFamily="-128" charset="-128"/>
          <a:cs typeface="ＭＳ Ｐゴシック" pitchFamily="-128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dobe Garamond Pro" pitchFamily="-128" charset="0"/>
          <a:ea typeface="ＭＳ Ｐゴシック" pitchFamily="-128" charset="-128"/>
          <a:cs typeface="ＭＳ Ｐゴシック" pitchFamily="-128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dobe Garamond Pro" pitchFamily="-128" charset="0"/>
          <a:ea typeface="ＭＳ Ｐゴシック" pitchFamily="-128" charset="-128"/>
          <a:cs typeface="ＭＳ Ｐゴシック" pitchFamily="-128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dobe Garamond Pro" pitchFamily="-128" charset="0"/>
          <a:ea typeface="ＭＳ Ｐゴシック" pitchFamily="-128" charset="-128"/>
          <a:cs typeface="ＭＳ Ｐゴシック" pitchFamily="-128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dobe Garamond Pro" pitchFamily="-128" charset="0"/>
          <a:ea typeface="ＭＳ Ｐゴシック" pitchFamily="-128" charset="-128"/>
          <a:cs typeface="ＭＳ Ｐゴシック" pitchFamily="-128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dobe Garamond Pro" pitchFamily="-128" charset="0"/>
          <a:ea typeface="ＭＳ Ｐゴシック" pitchFamily="-128" charset="-128"/>
          <a:cs typeface="ＭＳ Ｐゴシック" pitchFamily="-128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dobe Garamond Pro" pitchFamily="-128" charset="0"/>
          <a:ea typeface="ＭＳ Ｐゴシック" pitchFamily="-128" charset="-128"/>
          <a:cs typeface="ＭＳ Ｐゴシック" pitchFamily="-128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dobe Garamond Pro" pitchFamily="-128" charset="0"/>
          <a:ea typeface="ＭＳ Ｐゴシック" pitchFamily="-128" charset="-128"/>
          <a:cs typeface="ＭＳ Ｐゴシック" pitchFamily="-12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0047"/>
        </a:buClr>
        <a:buChar char="•"/>
        <a:defRPr sz="3200">
          <a:solidFill>
            <a:schemeClr val="tx1"/>
          </a:solidFill>
          <a:latin typeface="Garamond" charset="0"/>
          <a:ea typeface="Garamond" charset="0"/>
          <a:cs typeface="Garamond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Garamond" charset="0"/>
          <a:ea typeface="Garamond" charset="0"/>
          <a:cs typeface="Garamond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Garamond" charset="0"/>
          <a:ea typeface="Garamond" charset="0"/>
          <a:cs typeface="Garamond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Garamond" charset="0"/>
          <a:ea typeface="Garamond" charset="0"/>
          <a:cs typeface="Garamond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Garamond" charset="0"/>
          <a:ea typeface="Garamond" charset="0"/>
          <a:cs typeface="Garamond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whitehouse.gov/presidential-actions/presidential-memorandum-reinvigorating-americas-human-space-exploration-program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Zachary Eldredge</a:t>
            </a:r>
          </a:p>
          <a:p>
            <a:r>
              <a:rPr lang="en-US" dirty="0"/>
              <a:t>Intern, </a:t>
            </a:r>
            <a:r>
              <a:rPr lang="en-US" dirty="0" smtClean="0"/>
              <a:t>PIPS</a:t>
            </a:r>
          </a:p>
          <a:p>
            <a:r>
              <a:rPr lang="en-US" dirty="0" smtClean="0"/>
              <a:t>8/8/2018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680" y="2559480"/>
            <a:ext cx="10173967" cy="1143000"/>
          </a:xfrm>
        </p:spPr>
        <p:txBody>
          <a:bodyPr/>
          <a:lstStyle/>
          <a:p>
            <a:r>
              <a:rPr lang="en-US" dirty="0"/>
              <a:t>Synthetic Biology for Space Outposts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95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399" y="1752600"/>
            <a:ext cx="7528714" cy="4114800"/>
          </a:xfrm>
        </p:spPr>
        <p:txBody>
          <a:bodyPr/>
          <a:lstStyle/>
          <a:p>
            <a:r>
              <a:rPr lang="en-US" sz="2800" b="1" dirty="0"/>
              <a:t>Recommendation 1: Create a federal coordinating body that includes NASA and funds synthetic biospheres research.</a:t>
            </a:r>
          </a:p>
          <a:p>
            <a:r>
              <a:rPr lang="en-US" sz="2800" dirty="0"/>
              <a:t>No federal coordinating body for synthetic biology, although $140m/year in </a:t>
            </a:r>
            <a:r>
              <a:rPr lang="en-US" sz="2800" dirty="0" smtClean="0"/>
              <a:t>funding</a:t>
            </a:r>
            <a:endParaRPr lang="en-US" sz="2800" dirty="0"/>
          </a:p>
          <a:p>
            <a:r>
              <a:rPr lang="en-US" sz="2800" dirty="0"/>
              <a:t>&lt;1% of </a:t>
            </a:r>
            <a:r>
              <a:rPr lang="en-US" sz="2800" dirty="0" err="1"/>
              <a:t>SynBio</a:t>
            </a:r>
            <a:r>
              <a:rPr lang="en-US" sz="2800" dirty="0"/>
              <a:t> funding is </a:t>
            </a:r>
            <a:r>
              <a:rPr lang="en-US" sz="2800" dirty="0" smtClean="0"/>
              <a:t>NASA</a:t>
            </a:r>
            <a:endParaRPr lang="en-US" sz="2800" dirty="0"/>
          </a:p>
          <a:p>
            <a:r>
              <a:rPr lang="en-US" sz="2800" dirty="0"/>
              <a:t>No overarching strategy or roadmap, tech not space-</a:t>
            </a:r>
            <a:r>
              <a:rPr lang="en-US" sz="2800" dirty="0" smtClean="0"/>
              <a:t>oriented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Coordination, More NASA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0412" y="1752600"/>
            <a:ext cx="3861588" cy="386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52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752600"/>
            <a:ext cx="6633887" cy="4134962"/>
          </a:xfrm>
        </p:spPr>
        <p:txBody>
          <a:bodyPr/>
          <a:lstStyle/>
          <a:p>
            <a:r>
              <a:rPr lang="en-US" sz="2800" b="1" dirty="0"/>
              <a:t>Recommendation 2: Create and enforce standards and keep the IP landscape clear.</a:t>
            </a:r>
          </a:p>
          <a:p>
            <a:pPr lvl="1"/>
            <a:r>
              <a:rPr lang="en-US" sz="2400" b="1" dirty="0"/>
              <a:t>Use </a:t>
            </a:r>
            <a:r>
              <a:rPr lang="en-US" sz="2400" b="1" dirty="0" smtClean="0"/>
              <a:t>“</a:t>
            </a:r>
            <a:r>
              <a:rPr lang="en-US" sz="2400" b="1" dirty="0"/>
              <a:t>o</a:t>
            </a:r>
            <a:r>
              <a:rPr lang="en-US" sz="2400" b="1" dirty="0" smtClean="0"/>
              <a:t>pen science</a:t>
            </a:r>
            <a:r>
              <a:rPr lang="en-US" sz="2400" b="1" dirty="0"/>
              <a:t>” </a:t>
            </a:r>
            <a:r>
              <a:rPr lang="en-US" sz="2400" b="1" dirty="0" smtClean="0"/>
              <a:t>policies</a:t>
            </a:r>
            <a:endParaRPr lang="en-US" sz="2400" b="1" dirty="0"/>
          </a:p>
          <a:p>
            <a:pPr lvl="1"/>
            <a:r>
              <a:rPr lang="en-US" sz="2400" b="1" dirty="0"/>
              <a:t>Use Bayh-Dole authority</a:t>
            </a:r>
          </a:p>
          <a:p>
            <a:r>
              <a:rPr lang="en-US" sz="2800" dirty="0"/>
              <a:t>Basic “parts” for </a:t>
            </a:r>
            <a:r>
              <a:rPr lang="en-US" sz="2800" dirty="0" err="1"/>
              <a:t>SynBio</a:t>
            </a:r>
            <a:r>
              <a:rPr lang="en-US" sz="2800" dirty="0"/>
              <a:t> might not work together, might be patent-</a:t>
            </a:r>
            <a:r>
              <a:rPr lang="en-US" sz="2800" dirty="0" smtClean="0"/>
              <a:t>locked</a:t>
            </a:r>
            <a:endParaRPr lang="en-US" sz="2800" dirty="0"/>
          </a:p>
          <a:p>
            <a:r>
              <a:rPr lang="en-US" sz="2800" dirty="0"/>
              <a:t>Stops </a:t>
            </a:r>
            <a:r>
              <a:rPr lang="en-US" sz="2800" dirty="0" err="1"/>
              <a:t>SynBio</a:t>
            </a:r>
            <a:r>
              <a:rPr lang="en-US" sz="2800" dirty="0"/>
              <a:t> from being universal platform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Standards and Intellectual Property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755" y="1752600"/>
            <a:ext cx="2875243" cy="394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15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752600"/>
            <a:ext cx="6359667" cy="4114800"/>
          </a:xfrm>
        </p:spPr>
        <p:txBody>
          <a:bodyPr/>
          <a:lstStyle/>
          <a:p>
            <a:r>
              <a:rPr lang="en-US" sz="2800" b="1" dirty="0"/>
              <a:t>Recommendation 3: Fund synthetic biology research in planetary protection.</a:t>
            </a:r>
          </a:p>
          <a:p>
            <a:r>
              <a:rPr lang="en-US" sz="2800" dirty="0"/>
              <a:t>Lots of </a:t>
            </a:r>
            <a:r>
              <a:rPr lang="en-US" sz="2800" dirty="0" err="1"/>
              <a:t>SynBio</a:t>
            </a:r>
            <a:r>
              <a:rPr lang="en-US" sz="2800" dirty="0"/>
              <a:t> safety research through DARPA and others, but we also need to protect other planets</a:t>
            </a:r>
          </a:p>
          <a:p>
            <a:r>
              <a:rPr lang="en-US" sz="2800" dirty="0"/>
              <a:t>We need to think about containing or limiting artificial organisms in space </a:t>
            </a:r>
            <a:r>
              <a:rPr lang="en-US" sz="2800" dirty="0" smtClean="0"/>
              <a:t>environments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Planetary Protection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3598" y="1630624"/>
            <a:ext cx="4936911" cy="407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61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399" y="1752600"/>
            <a:ext cx="9549287" cy="3947368"/>
          </a:xfrm>
        </p:spPr>
        <p:txBody>
          <a:bodyPr/>
          <a:lstStyle/>
          <a:p>
            <a:r>
              <a:rPr lang="en-US" dirty="0"/>
              <a:t>Synthetic biology is a big opportunity for creating new biospheres and economies in space and on Earth.</a:t>
            </a:r>
          </a:p>
          <a:p>
            <a:r>
              <a:rPr lang="en-US" dirty="0"/>
              <a:t>We need to focus more on developing the field, unified governance, and co-designing for space applications as terrestrial applications take off.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020771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936" y="1824750"/>
            <a:ext cx="6607086" cy="371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14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Space </a:t>
            </a:r>
            <a:r>
              <a:rPr lang="en-US" dirty="0"/>
              <a:t>Policy Directive 1: </a:t>
            </a:r>
            <a:r>
              <a:rPr lang="en-US" dirty="0">
                <a:hlinkClick r:id="rId2"/>
              </a:rPr>
              <a:t>https://www.whitehouse.gov/presidential-actions/presidential-memorandum-reinvigorating-americas-human-space-exploration-program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 smtClean="0"/>
              <a:t>Biosphere 2: </a:t>
            </a:r>
            <a:r>
              <a:rPr lang="en-US" dirty="0" err="1"/>
              <a:t>Severinghouse</a:t>
            </a:r>
            <a:r>
              <a:rPr lang="en-US" dirty="0"/>
              <a:t>, Jeffrey P. et al, Eos, Vol. 75, No. 3, January 18, </a:t>
            </a:r>
            <a:r>
              <a:rPr lang="en-US" dirty="0" smtClean="0"/>
              <a:t>1994.</a:t>
            </a:r>
          </a:p>
          <a:p>
            <a:r>
              <a:rPr lang="en-US" dirty="0" err="1" smtClean="0"/>
              <a:t>SynBio</a:t>
            </a:r>
            <a:r>
              <a:rPr lang="en-US" dirty="0" smtClean="0"/>
              <a:t> mass reductions: </a:t>
            </a:r>
            <a:r>
              <a:rPr lang="en-US" dirty="0" err="1"/>
              <a:t>Menezes</a:t>
            </a:r>
            <a:r>
              <a:rPr lang="en-US" dirty="0"/>
              <a:t> AA, Montague MG, Cumbers J, Hogan JA, </a:t>
            </a:r>
            <a:r>
              <a:rPr lang="en-US" dirty="0" err="1"/>
              <a:t>Arkin</a:t>
            </a:r>
            <a:r>
              <a:rPr lang="en-US" dirty="0"/>
              <a:t> AP. 2015 “Grand challenges in space synthetic biology.” </a:t>
            </a:r>
            <a:r>
              <a:rPr lang="en-US" i="1" dirty="0"/>
              <a:t>J. R. Soc. Interface</a:t>
            </a:r>
            <a:r>
              <a:rPr lang="en-US" dirty="0"/>
              <a:t> 12 </a:t>
            </a:r>
            <a:endParaRPr lang="en-US" dirty="0" smtClean="0"/>
          </a:p>
          <a:p>
            <a:r>
              <a:rPr lang="en-US" dirty="0" err="1" smtClean="0"/>
              <a:t>SynBio</a:t>
            </a:r>
            <a:r>
              <a:rPr lang="en-US" dirty="0" smtClean="0"/>
              <a:t> funding stats: </a:t>
            </a:r>
            <a:r>
              <a:rPr lang="en-US" dirty="0"/>
              <a:t>The Wilson Center Synthetic Biology Project, “U.S. Trends in Synthetic Biology Research Funding.” September 2015. </a:t>
            </a:r>
            <a:r>
              <a:rPr lang="en-US" dirty="0" smtClean="0"/>
              <a:t> </a:t>
            </a:r>
          </a:p>
          <a:p>
            <a:r>
              <a:rPr lang="en-US" dirty="0" smtClean="0"/>
              <a:t>Government patent use: </a:t>
            </a:r>
            <a:r>
              <a:rPr lang="en-US" dirty="0" err="1" smtClean="0"/>
              <a:t>Kapczynski</a:t>
            </a:r>
            <a:r>
              <a:rPr lang="en-US" dirty="0" smtClean="0"/>
              <a:t>, A. and </a:t>
            </a:r>
            <a:r>
              <a:rPr lang="en-US" dirty="0" err="1" smtClean="0"/>
              <a:t>Kesselheim</a:t>
            </a:r>
            <a:r>
              <a:rPr lang="en-US" dirty="0" smtClean="0"/>
              <a:t>, AS</a:t>
            </a:r>
            <a:r>
              <a:rPr lang="en-US" dirty="0"/>
              <a:t>. “‘Government Patent Use’: A Legal Approach To Reducing Drug </a:t>
            </a:r>
            <a:r>
              <a:rPr lang="en-US" dirty="0" smtClean="0"/>
              <a:t>Spending.” </a:t>
            </a:r>
            <a:r>
              <a:rPr lang="en-US" i="1" dirty="0" smtClean="0"/>
              <a:t>Health Affairs</a:t>
            </a:r>
            <a:r>
              <a:rPr lang="en-US" dirty="0" smtClean="0"/>
              <a:t> 35 (5). May 2016.</a:t>
            </a: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Used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131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51496" y="203788"/>
            <a:ext cx="7519423" cy="1143000"/>
          </a:xfrm>
        </p:spPr>
        <p:txBody>
          <a:bodyPr/>
          <a:lstStyle/>
          <a:p>
            <a:r>
              <a:rPr lang="en-US" dirty="0"/>
              <a:t>So You Want To Live On Mars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684" y="1470833"/>
            <a:ext cx="7738348" cy="43528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684" y="1470833"/>
            <a:ext cx="3220275" cy="21552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0923" y="2077963"/>
            <a:ext cx="34927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“the United States will lead the return of humans to the Moon for long-term exploration and utilization, followed by human missions to Mars and other destinations.” </a:t>
            </a:r>
          </a:p>
          <a:p>
            <a:endParaRPr lang="en-US" sz="2400" i="1" dirty="0"/>
          </a:p>
          <a:p>
            <a:r>
              <a:rPr lang="en-US" sz="2400" dirty="0"/>
              <a:t>Space Policy Directive 1, 12/11/2017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62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Live In Biogeochemical Cycles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037" r="9770"/>
          <a:stretch/>
        </p:blipFill>
        <p:spPr>
          <a:xfrm>
            <a:off x="115462" y="1951698"/>
            <a:ext cx="4445263" cy="3154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567" y="1912767"/>
            <a:ext cx="3969135" cy="3104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702" y="2163606"/>
            <a:ext cx="3813730" cy="28535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50105" y="5140115"/>
            <a:ext cx="96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Carbon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01934" y="5140115"/>
            <a:ext cx="1039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Nitrogen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96698" y="5106053"/>
            <a:ext cx="1573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Phosphorus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5462" y="5509447"/>
            <a:ext cx="365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Images from Wikimedia Commons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67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New Biogeochemical Cycles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455" y="1818216"/>
            <a:ext cx="5365745" cy="40243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25748" y="2049103"/>
            <a:ext cx="4690619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/>
              <a:t>Biosphere 2: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/>
              <a:t>Closed, 3 acre, ecological system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/>
              <a:t>A small team lived there for two years (1991-1993)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/>
              <a:t>Many atmospheric, agricultural, psychological problems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91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Global System: Industry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015"/>
          <a:stretch/>
        </p:blipFill>
        <p:spPr>
          <a:xfrm>
            <a:off x="3537625" y="1601763"/>
            <a:ext cx="5973506" cy="45347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7625" y="5963321"/>
            <a:ext cx="3579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 Michigan State University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02994" y="1370930"/>
            <a:ext cx="4604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</a:t>
            </a:r>
            <a:r>
              <a:rPr lang="en-US" sz="2400" b="1" dirty="0" err="1"/>
              <a:t>Nutella</a:t>
            </a:r>
            <a:r>
              <a:rPr lang="en-US" sz="2400" b="1" dirty="0"/>
              <a:t> Global Supply Chain</a:t>
            </a:r>
          </a:p>
        </p:txBody>
      </p:sp>
    </p:spTree>
    <p:extLst>
      <p:ext uri="{BB962C8B-B14F-4D97-AF65-F5344CB8AC3E}">
        <p14:creationId xmlns:p14="http://schemas.microsoft.com/office/powerpoint/2010/main" val="1875319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12" y="1752600"/>
            <a:ext cx="7384388" cy="4114800"/>
          </a:xfrm>
        </p:spPr>
        <p:txBody>
          <a:bodyPr/>
          <a:lstStyle/>
          <a:p>
            <a:r>
              <a:rPr lang="en-US" sz="2800" dirty="0"/>
              <a:t>Synthetic biology is the creation of new biological processes, capabilities, and even organisms that do not exist in nature.</a:t>
            </a:r>
          </a:p>
          <a:p>
            <a:r>
              <a:rPr lang="en-US" sz="2800" dirty="0"/>
              <a:t>Existing applications of </a:t>
            </a:r>
            <a:r>
              <a:rPr lang="en-US" sz="2800" dirty="0" err="1"/>
              <a:t>SynBio</a:t>
            </a:r>
            <a:r>
              <a:rPr lang="en-US" sz="2800" dirty="0"/>
              <a:t> include:</a:t>
            </a:r>
          </a:p>
          <a:p>
            <a:pPr lvl="1"/>
            <a:r>
              <a:rPr lang="en-US" sz="2400" dirty="0"/>
              <a:t>Production of artemisin (anti-malarial drug)</a:t>
            </a:r>
          </a:p>
          <a:p>
            <a:pPr lvl="1"/>
            <a:r>
              <a:rPr lang="en-US" sz="2400" dirty="0"/>
              <a:t>Production of biofuels (esp. from cellulose)</a:t>
            </a:r>
          </a:p>
          <a:p>
            <a:pPr lvl="1"/>
            <a:r>
              <a:rPr lang="en-US" sz="2400" dirty="0" err="1"/>
              <a:t>Biosensing</a:t>
            </a:r>
            <a:r>
              <a:rPr lang="en-US" sz="2400" dirty="0"/>
              <a:t> (detecting radiation or harmful chemicals)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Biology</a:t>
            </a:r>
          </a:p>
        </p:txBody>
      </p:sp>
      <p:pic>
        <p:nvPicPr>
          <p:cNvPr id="4" name="Picture 3" descr="Macintosh HD:Users:zachary:Downloads:Synthetic-Biology-Fundin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342" y="2312954"/>
            <a:ext cx="5002658" cy="32282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148215" y="2412837"/>
            <a:ext cx="25400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SynBio</a:t>
            </a:r>
            <a:r>
              <a:rPr lang="en-US" b="1" dirty="0" smtClean="0"/>
              <a:t> Startup Funding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45904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2555" y="2109670"/>
            <a:ext cx="4993330" cy="3400661"/>
          </a:xfrm>
        </p:spPr>
        <p:txBody>
          <a:bodyPr>
            <a:normAutofit/>
          </a:bodyPr>
          <a:lstStyle/>
          <a:p>
            <a:r>
              <a:rPr lang="en-US" dirty="0" err="1"/>
              <a:t>SynBio</a:t>
            </a:r>
            <a:r>
              <a:rPr lang="en-US" dirty="0"/>
              <a:t> is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sz="2400" dirty="0"/>
              <a:t>Versatile: one framework for many solutions</a:t>
            </a:r>
          </a:p>
          <a:p>
            <a:pPr lvl="1"/>
            <a:r>
              <a:rPr lang="en-US" sz="2400" dirty="0"/>
              <a:t>Low </a:t>
            </a:r>
            <a:r>
              <a:rPr lang="en-US" sz="2400" dirty="0" smtClean="0"/>
              <a:t>mass biological “parts”</a:t>
            </a:r>
          </a:p>
          <a:p>
            <a:pPr lvl="1"/>
            <a:r>
              <a:rPr lang="en-US" sz="2400" dirty="0" smtClean="0"/>
              <a:t>Sustainable</a:t>
            </a:r>
            <a:r>
              <a:rPr lang="en-US" sz="2400" dirty="0"/>
              <a:t>: Earth </a:t>
            </a:r>
            <a:r>
              <a:rPr lang="en-US" sz="2400" dirty="0" err="1"/>
              <a:t>SynBio</a:t>
            </a:r>
            <a:r>
              <a:rPr lang="en-US" sz="2400" dirty="0"/>
              <a:t> is focused on environmental feasibility and waste recycling</a:t>
            </a:r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33599" y="152400"/>
            <a:ext cx="9701191" cy="1143000"/>
          </a:xfrm>
        </p:spPr>
        <p:txBody>
          <a:bodyPr/>
          <a:lstStyle/>
          <a:p>
            <a:r>
              <a:rPr lang="en-US" dirty="0" err="1"/>
              <a:t>SynBio</a:t>
            </a:r>
            <a:r>
              <a:rPr lang="en-US" dirty="0"/>
              <a:t> For Space: Right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223" y="1295400"/>
            <a:ext cx="3346928" cy="4462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75034" y="3726645"/>
            <a:ext cx="18137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closed bioreactor used in cellulosic ethanol research. Department of Energy. Image from Wikimedia.</a:t>
            </a:r>
          </a:p>
        </p:txBody>
      </p:sp>
    </p:spTree>
    <p:extLst>
      <p:ext uri="{BB962C8B-B14F-4D97-AF65-F5344CB8AC3E}">
        <p14:creationId xmlns:p14="http://schemas.microsoft.com/office/powerpoint/2010/main" val="3875929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33599" y="152400"/>
            <a:ext cx="9701191" cy="1143000"/>
          </a:xfrm>
        </p:spPr>
        <p:txBody>
          <a:bodyPr/>
          <a:lstStyle/>
          <a:p>
            <a:r>
              <a:rPr lang="en-US" dirty="0" err="1"/>
              <a:t>SynBio</a:t>
            </a:r>
            <a:r>
              <a:rPr lang="en-US" dirty="0"/>
              <a:t> For Space: Right Applications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98100" y="1320335"/>
            <a:ext cx="739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Mass Reductions from </a:t>
            </a:r>
            <a:r>
              <a:rPr lang="en-US" sz="2800" b="1" dirty="0" err="1" smtClean="0"/>
              <a:t>SynBio</a:t>
            </a:r>
            <a:r>
              <a:rPr lang="en-US" sz="2800" b="1" dirty="0" smtClean="0"/>
              <a:t> </a:t>
            </a:r>
            <a:r>
              <a:rPr lang="en-US" sz="2800" b="1" dirty="0"/>
              <a:t>on Mars 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 descr="Artboard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774" y="1798393"/>
            <a:ext cx="7186552" cy="36673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7625" y="2178975"/>
            <a:ext cx="44452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Launching one unit of payload means launching 99 units of other mass (fuel, </a:t>
            </a:r>
            <a:r>
              <a:rPr lang="en-US" sz="2000" dirty="0" smtClean="0"/>
              <a:t>etc.) </a:t>
            </a:r>
            <a:r>
              <a:rPr lang="en-US" sz="2000" dirty="0"/>
              <a:t>so we should keep mass to a minimum!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Another potential application: microbial management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Medical uses (insulin production is a current example)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Ecological uses (soil microbes)</a:t>
            </a:r>
          </a:p>
        </p:txBody>
      </p:sp>
    </p:spTree>
    <p:extLst>
      <p:ext uri="{BB962C8B-B14F-4D97-AF65-F5344CB8AC3E}">
        <p14:creationId xmlns:p14="http://schemas.microsoft.com/office/powerpoint/2010/main" val="569583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 we need to do to make </a:t>
            </a:r>
            <a:r>
              <a:rPr lang="en-US" dirty="0" err="1"/>
              <a:t>SynBio</a:t>
            </a:r>
            <a:r>
              <a:rPr lang="en-US" dirty="0"/>
              <a:t> in space a reality.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2569851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IPS Template 2018">
  <a:themeElements>
    <a:clrScheme name="Custom 2">
      <a:dk1>
        <a:srgbClr val="1B2166"/>
      </a:dk1>
      <a:lt1>
        <a:srgbClr val="FFFFFF"/>
      </a:lt1>
      <a:dk2>
        <a:srgbClr val="1B2166"/>
      </a:dk2>
      <a:lt2>
        <a:srgbClr val="808080"/>
      </a:lt2>
      <a:accent1>
        <a:srgbClr val="BBE0E3"/>
      </a:accent1>
      <a:accent2>
        <a:srgbClr val="1B2166"/>
      </a:accent2>
      <a:accent3>
        <a:srgbClr val="FFFFFF"/>
      </a:accent3>
      <a:accent4>
        <a:srgbClr val="1B2166"/>
      </a:accent4>
      <a:accent5>
        <a:srgbClr val="DAEDEF"/>
      </a:accent5>
      <a:accent6>
        <a:srgbClr val="1B2166"/>
      </a:accent6>
      <a:hlink>
        <a:srgbClr val="003B3B"/>
      </a:hlink>
      <a:folHlink>
        <a:srgbClr val="55021B"/>
      </a:folHlink>
    </a:clrScheme>
    <a:fontScheme name="Garamond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28" charset="0"/>
            <a:ea typeface="ＭＳ Ｐゴシック" pitchFamily="-128" charset="-128"/>
            <a:cs typeface="ＭＳ Ｐゴシック" pitchFamily="-1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28" charset="0"/>
            <a:ea typeface="ＭＳ Ｐゴシック" pitchFamily="-128" charset="-128"/>
            <a:cs typeface="ＭＳ Ｐゴシック" pitchFamily="-12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80"/>
        </a:dk1>
        <a:lt1>
          <a:srgbClr val="FFFFFF"/>
        </a:lt1>
        <a:dk2>
          <a:srgbClr val="00008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6C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PIPS Theme 2017" id="{0F673687-D20D-B240-AEBE-B796E1292EB5}" vid="{441D2965-F414-E24C-B3BA-937B4854A79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PIPS Template 2018.potx</Template>
  <TotalTime>4501</TotalTime>
  <Words>684</Words>
  <Application>Microsoft Macintosh PowerPoint</Application>
  <PresentationFormat>Custom</PresentationFormat>
  <Paragraphs>82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PIPS Template 2018</vt:lpstr>
      <vt:lpstr>Synthetic Biology for Space Outposts</vt:lpstr>
      <vt:lpstr>So You Want To Live On Mars</vt:lpstr>
      <vt:lpstr>We Live In Biogeochemical Cycles</vt:lpstr>
      <vt:lpstr>Building New Biogeochemical Cycles</vt:lpstr>
      <vt:lpstr>Another Global System: Industry</vt:lpstr>
      <vt:lpstr>Synthetic Biology</vt:lpstr>
      <vt:lpstr>SynBio For Space: Right Style</vt:lpstr>
      <vt:lpstr>SynBio For Space: Right Applications</vt:lpstr>
      <vt:lpstr>Three Recommendations</vt:lpstr>
      <vt:lpstr>Federal Coordination, More NASA</vt:lpstr>
      <vt:lpstr>Standards and Intellectual Property</vt:lpstr>
      <vt:lpstr>Planetary Protection</vt:lpstr>
      <vt:lpstr>Conclusion</vt:lpstr>
      <vt:lpstr>Questions?</vt:lpstr>
      <vt:lpstr>Sources Used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Derek Denning</dc:creator>
  <cp:lastModifiedBy>Zachary Eldredge</cp:lastModifiedBy>
  <cp:revision>65</cp:revision>
  <dcterms:created xsi:type="dcterms:W3CDTF">2018-03-06T20:52:16Z</dcterms:created>
  <dcterms:modified xsi:type="dcterms:W3CDTF">2018-08-08T14:50:12Z</dcterms:modified>
</cp:coreProperties>
</file>