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sldIdLst>
    <p:sldId id="257" r:id="rId2"/>
    <p:sldId id="258" r:id="rId3"/>
    <p:sldId id="271" r:id="rId4"/>
    <p:sldId id="259" r:id="rId5"/>
    <p:sldId id="262" r:id="rId6"/>
    <p:sldId id="272" r:id="rId7"/>
    <p:sldId id="267" r:id="rId8"/>
    <p:sldId id="273" r:id="rId9"/>
    <p:sldId id="265" r:id="rId10"/>
    <p:sldId id="264" r:id="rId11"/>
    <p:sldId id="266" r:id="rId12"/>
    <p:sldId id="263"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6"/>
    <p:restoredTop sz="94351"/>
  </p:normalViewPr>
  <p:slideViewPr>
    <p:cSldViewPr snapToGrid="0" snapToObjects="1">
      <p:cViewPr varScale="1">
        <p:scale>
          <a:sx n="76" d="100"/>
          <a:sy n="76" d="100"/>
        </p:scale>
        <p:origin x="54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65BF9-E917-1A42-9A7A-6187BFCA2F39}" type="datetimeFigureOut">
              <a:rPr lang="en-US" smtClean="0"/>
              <a:t>8/7/18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9B4D7-CCC9-7E43-91E4-F62DC06231B4}" type="slidenum">
              <a:rPr lang="en-US" smtClean="0"/>
              <a:t>‹#›</a:t>
            </a:fld>
            <a:endParaRPr lang="en-US" dirty="0"/>
          </a:p>
        </p:txBody>
      </p:sp>
    </p:spTree>
    <p:extLst>
      <p:ext uri="{BB962C8B-B14F-4D97-AF65-F5344CB8AC3E}">
        <p14:creationId xmlns:p14="http://schemas.microsoft.com/office/powerpoint/2010/main" val="332456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D9B4D7-CCC9-7E43-91E4-F62DC06231B4}" type="slidenum">
              <a:rPr lang="en-US" smtClean="0"/>
              <a:t>2</a:t>
            </a:fld>
            <a:endParaRPr lang="en-US" dirty="0"/>
          </a:p>
        </p:txBody>
      </p:sp>
    </p:spTree>
    <p:extLst>
      <p:ext uri="{BB962C8B-B14F-4D97-AF65-F5344CB8AC3E}">
        <p14:creationId xmlns:p14="http://schemas.microsoft.com/office/powerpoint/2010/main" val="65897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one of the roots of the problem is a lack of relevant disengagement programs within the U.S. prison system, giving inmates who were initially arrested for terrorism little incentive or opportunity to reject their former ideology, and thus creating the possibility that they may continue to be involved in extremism post-release. </a:t>
            </a:r>
            <a:endParaRPr lang="en-US" dirty="0"/>
          </a:p>
          <a:p>
            <a:endParaRPr lang="en-US" dirty="0"/>
          </a:p>
        </p:txBody>
      </p:sp>
      <p:sp>
        <p:nvSpPr>
          <p:cNvPr id="4" name="Slide Number Placeholder 3"/>
          <p:cNvSpPr>
            <a:spLocks noGrp="1"/>
          </p:cNvSpPr>
          <p:nvPr>
            <p:ph type="sldNum" sz="quarter" idx="10"/>
          </p:nvPr>
        </p:nvSpPr>
        <p:spPr/>
        <p:txBody>
          <a:bodyPr/>
          <a:lstStyle/>
          <a:p>
            <a:fld id="{1AD9B4D7-CCC9-7E43-91E4-F62DC06231B4}" type="slidenum">
              <a:rPr lang="en-US" smtClean="0"/>
              <a:t>4</a:t>
            </a:fld>
            <a:endParaRPr lang="en-US" dirty="0"/>
          </a:p>
        </p:txBody>
      </p:sp>
    </p:spTree>
    <p:extLst>
      <p:ext uri="{BB962C8B-B14F-4D97-AF65-F5344CB8AC3E}">
        <p14:creationId xmlns:p14="http://schemas.microsoft.com/office/powerpoint/2010/main" val="34675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Prisons can be referred to as a breeding ground for violent ideologies. </a:t>
            </a:r>
          </a:p>
          <a:p>
            <a:endParaRPr lang="en-US" sz="1200" dirty="0"/>
          </a:p>
          <a:p>
            <a:r>
              <a:rPr lang="en-US" dirty="0"/>
              <a:t>“Such humble beginnings can provide a potent platform for Islamists to exert increasing influence over other prisoners.”</a:t>
            </a:r>
          </a:p>
          <a:p>
            <a:endParaRPr lang="en-US" dirty="0"/>
          </a:p>
          <a:p>
            <a:endParaRPr lang="en-US" dirty="0"/>
          </a:p>
        </p:txBody>
      </p:sp>
      <p:sp>
        <p:nvSpPr>
          <p:cNvPr id="4" name="Slide Number Placeholder 3"/>
          <p:cNvSpPr>
            <a:spLocks noGrp="1"/>
          </p:cNvSpPr>
          <p:nvPr>
            <p:ph type="sldNum" sz="quarter" idx="10"/>
          </p:nvPr>
        </p:nvSpPr>
        <p:spPr/>
        <p:txBody>
          <a:bodyPr/>
          <a:lstStyle/>
          <a:p>
            <a:fld id="{1AD9B4D7-CCC9-7E43-91E4-F62DC06231B4}" type="slidenum">
              <a:rPr lang="en-US" smtClean="0"/>
              <a:t>5</a:t>
            </a:fld>
            <a:endParaRPr lang="en-US" dirty="0"/>
          </a:p>
        </p:txBody>
      </p:sp>
    </p:spTree>
    <p:extLst>
      <p:ext uri="{BB962C8B-B14F-4D97-AF65-F5344CB8AC3E}">
        <p14:creationId xmlns:p14="http://schemas.microsoft.com/office/powerpoint/2010/main" val="296774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should also be noted that </a:t>
            </a:r>
            <a:r>
              <a:rPr lang="en-US" sz="1200" dirty="0"/>
              <a:t>those involved in high profile terrorist attacks in Barcelona, Brussels, London, Nice, and Jakarta, were initially imprisoned for non-terrorist offenses and are believed to have been radicalized to violence while in jail.</a:t>
            </a:r>
          </a:p>
          <a:p>
            <a:endParaRPr lang="en-US" dirty="0"/>
          </a:p>
        </p:txBody>
      </p:sp>
      <p:sp>
        <p:nvSpPr>
          <p:cNvPr id="4" name="Slide Number Placeholder 3"/>
          <p:cNvSpPr>
            <a:spLocks noGrp="1"/>
          </p:cNvSpPr>
          <p:nvPr>
            <p:ph type="sldNum" sz="quarter" idx="10"/>
          </p:nvPr>
        </p:nvSpPr>
        <p:spPr/>
        <p:txBody>
          <a:bodyPr/>
          <a:lstStyle/>
          <a:p>
            <a:fld id="{1AD9B4D7-CCC9-7E43-91E4-F62DC06231B4}" type="slidenum">
              <a:rPr lang="en-US" smtClean="0"/>
              <a:t>6</a:t>
            </a:fld>
            <a:endParaRPr lang="en-US" dirty="0"/>
          </a:p>
        </p:txBody>
      </p:sp>
    </p:spTree>
    <p:extLst>
      <p:ext uri="{BB962C8B-B14F-4D97-AF65-F5344CB8AC3E}">
        <p14:creationId xmlns:p14="http://schemas.microsoft.com/office/powerpoint/2010/main" val="203014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a:t>
            </a:r>
            <a:r>
              <a:rPr lang="en-US" dirty="0" err="1"/>
              <a:t>Rosand</a:t>
            </a:r>
            <a:r>
              <a:rPr lang="en-US" dirty="0"/>
              <a:t>, a former State Department official who runs the Prevention Project, a group that promotes community efforts to counter extremism, said it is difficult to assess the extent of radicalization in U.S. prisons.</a:t>
            </a:r>
          </a:p>
          <a:p>
            <a:endParaRPr lang="en-US" dirty="0"/>
          </a:p>
        </p:txBody>
      </p:sp>
      <p:sp>
        <p:nvSpPr>
          <p:cNvPr id="4" name="Slide Number Placeholder 3"/>
          <p:cNvSpPr>
            <a:spLocks noGrp="1"/>
          </p:cNvSpPr>
          <p:nvPr>
            <p:ph type="sldNum" sz="quarter" idx="10"/>
          </p:nvPr>
        </p:nvSpPr>
        <p:spPr/>
        <p:txBody>
          <a:bodyPr/>
          <a:lstStyle/>
          <a:p>
            <a:fld id="{1AD9B4D7-CCC9-7E43-91E4-F62DC06231B4}" type="slidenum">
              <a:rPr lang="en-US" smtClean="0"/>
              <a:t>8</a:t>
            </a:fld>
            <a:endParaRPr lang="en-US" dirty="0"/>
          </a:p>
        </p:txBody>
      </p:sp>
    </p:spTree>
    <p:extLst>
      <p:ext uri="{BB962C8B-B14F-4D97-AF65-F5344CB8AC3E}">
        <p14:creationId xmlns:p14="http://schemas.microsoft.com/office/powerpoint/2010/main" val="70277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subTitle" idx="1" hasCustomPrompt="1"/>
          </p:nvPr>
        </p:nvSpPr>
        <p:spPr>
          <a:xfrm>
            <a:off x="1828800" y="3733800"/>
            <a:ext cx="8534400" cy="1600200"/>
          </a:xfrm>
        </p:spPr>
        <p:txBody>
          <a:bodyPr/>
          <a:lstStyle>
            <a:lvl1pPr marL="0" indent="0" algn="ctr">
              <a:buFontTx/>
              <a:buNone/>
              <a:defRPr sz="2400" b="0" i="0">
                <a:solidFill>
                  <a:srgbClr val="1B2166"/>
                </a:solidFill>
                <a:latin typeface="Garamond" charset="0"/>
                <a:ea typeface="Garamond" charset="0"/>
                <a:cs typeface="Garamond" charset="0"/>
              </a:defRPr>
            </a:lvl1pPr>
          </a:lstStyle>
          <a:p>
            <a:r>
              <a:rPr lang="en-US"/>
              <a:t>Name</a:t>
            </a:r>
          </a:p>
          <a:p>
            <a:r>
              <a:rPr lang="en-US"/>
              <a:t>Title</a:t>
            </a:r>
          </a:p>
          <a:p>
            <a:r>
              <a:rPr lang="en-US"/>
              <a:t>Affiliation</a:t>
            </a:r>
          </a:p>
        </p:txBody>
      </p:sp>
      <p:sp>
        <p:nvSpPr>
          <p:cNvPr id="2" name="Footer Placeholder 1">
            <a:extLst>
              <a:ext uri="{FF2B5EF4-FFF2-40B4-BE49-F238E27FC236}">
                <a16:creationId xmlns:a16="http://schemas.microsoft.com/office/drawing/2014/main" id="{C399452B-A193-F54E-8D31-9A128870422C}"/>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74C6DD56-941A-F74E-8A8A-507D190FB54B}"/>
              </a:ext>
            </a:extLst>
          </p:cNvPr>
          <p:cNvSpPr>
            <a:spLocks noGrp="1"/>
          </p:cNvSpPr>
          <p:nvPr>
            <p:ph type="sldNum" sz="quarter" idx="11"/>
          </p:nvPr>
        </p:nvSpPr>
        <p:spPr/>
        <p:txBody>
          <a:bodyPr/>
          <a:lstStyle/>
          <a:p>
            <a:fld id="{54B0003E-5D3B-BF4B-A0A8-3D07283DD764}" type="slidenum">
              <a:rPr lang="en-US" smtClean="0"/>
              <a:pPr/>
              <a:t>‹#›</a:t>
            </a:fld>
            <a:endParaRPr lang="en-US" dirty="0"/>
          </a:p>
        </p:txBody>
      </p:sp>
      <p:sp>
        <p:nvSpPr>
          <p:cNvPr id="6" name="Title 5">
            <a:extLst>
              <a:ext uri="{FF2B5EF4-FFF2-40B4-BE49-F238E27FC236}">
                <a16:creationId xmlns:a16="http://schemas.microsoft.com/office/drawing/2014/main" id="{F40E68B6-9FD7-BE43-AFA5-61AB60A37A1F}"/>
              </a:ext>
            </a:extLst>
          </p:cNvPr>
          <p:cNvSpPr>
            <a:spLocks noGrp="1"/>
          </p:cNvSpPr>
          <p:nvPr>
            <p:ph type="title"/>
          </p:nvPr>
        </p:nvSpPr>
        <p:spPr>
          <a:xfrm>
            <a:off x="1473200" y="2314833"/>
            <a:ext cx="9245600" cy="1143000"/>
          </a:xfrm>
        </p:spPr>
        <p:txBody>
          <a:bodyPr/>
          <a:lstStyle/>
          <a:p>
            <a:r>
              <a:rPr lang="en-US"/>
              <a:t>Click to edit Master title style</a:t>
            </a:r>
          </a:p>
        </p:txBody>
      </p:sp>
    </p:spTree>
    <p:extLst>
      <p:ext uri="{BB962C8B-B14F-4D97-AF65-F5344CB8AC3E}">
        <p14:creationId xmlns:p14="http://schemas.microsoft.com/office/powerpoint/2010/main" val="266606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dirty="0"/>
          </a:p>
        </p:txBody>
      </p:sp>
      <p:sp>
        <p:nvSpPr>
          <p:cNvPr id="6" name="Rectangle 6"/>
          <p:cNvSpPr>
            <a:spLocks noGrp="1" noChangeArrowheads="1"/>
          </p:cNvSpPr>
          <p:nvPr>
            <p:ph type="sldNum" sz="quarter" idx="11"/>
          </p:nvPr>
        </p:nvSpPr>
        <p:spPr>
          <a:ln/>
        </p:spPr>
        <p:txBody>
          <a:bodyPr/>
          <a:lstStyle>
            <a:lvl1pPr>
              <a:defRPr/>
            </a:lvl1pPr>
          </a:lstStyle>
          <a:p>
            <a:fld id="{54B0003E-5D3B-BF4B-A0A8-3D07283DD764}" type="slidenum">
              <a:rPr lang="en-US" smtClean="0"/>
              <a:pPr/>
              <a:t>‹#›</a:t>
            </a:fld>
            <a:endParaRPr lang="en-US" dirty="0"/>
          </a:p>
        </p:txBody>
      </p:sp>
    </p:spTree>
    <p:extLst>
      <p:ext uri="{BB962C8B-B14F-4D97-AF65-F5344CB8AC3E}">
        <p14:creationId xmlns:p14="http://schemas.microsoft.com/office/powerpoint/2010/main" val="190811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54B0003E-5D3B-BF4B-A0A8-3D07283DD764}" type="slidenum">
              <a:rPr lang="en-US" smtClean="0"/>
              <a:pPr/>
              <a:t>‹#›</a:t>
            </a:fld>
            <a:endParaRPr lang="en-US" dirty="0"/>
          </a:p>
        </p:txBody>
      </p:sp>
    </p:spTree>
    <p:extLst>
      <p:ext uri="{BB962C8B-B14F-4D97-AF65-F5344CB8AC3E}">
        <p14:creationId xmlns:p14="http://schemas.microsoft.com/office/powerpoint/2010/main" val="110317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0" y="609600"/>
            <a:ext cx="6451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54B0003E-5D3B-BF4B-A0A8-3D07283DD764}" type="slidenum">
              <a:rPr lang="en-US" smtClean="0"/>
              <a:pPr/>
              <a:t>‹#›</a:t>
            </a:fld>
            <a:endParaRPr lang="en-US" dirty="0"/>
          </a:p>
        </p:txBody>
      </p:sp>
    </p:spTree>
    <p:extLst>
      <p:ext uri="{BB962C8B-B14F-4D97-AF65-F5344CB8AC3E}">
        <p14:creationId xmlns:p14="http://schemas.microsoft.com/office/powerpoint/2010/main" val="28300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200">
                <a:latin typeface="Garamond" charset="0"/>
                <a:ea typeface="Garamond" charset="0"/>
                <a:cs typeface="Garamond" charset="0"/>
              </a:defRPr>
            </a:lvl1pPr>
            <a:lvl2pPr>
              <a:defRPr>
                <a:latin typeface="Garamond" charset="0"/>
                <a:ea typeface="Garamond" charset="0"/>
                <a:cs typeface="Garamond" charset="0"/>
              </a:defRPr>
            </a:lvl2pPr>
            <a:lvl3pPr>
              <a:defRPr>
                <a:latin typeface="Garamond" charset="0"/>
                <a:ea typeface="Garamond" charset="0"/>
                <a:cs typeface="Garamond" charset="0"/>
              </a:defRPr>
            </a:lvl3pPr>
            <a:lvl4pPr>
              <a:defRPr>
                <a:latin typeface="Garamond" charset="0"/>
                <a:ea typeface="Garamond" charset="0"/>
                <a:cs typeface="Garamond" charset="0"/>
              </a:defRPr>
            </a:lvl4pPr>
            <a:lvl5pPr>
              <a:defRPr>
                <a:latin typeface="Garamond" charset="0"/>
                <a:ea typeface="Garamond" charset="0"/>
                <a:cs typeface="Garamond"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solidFill>
                  <a:schemeClr val="bg1"/>
                </a:solidFill>
              </a:defRPr>
            </a:lvl1pPr>
          </a:lstStyle>
          <a:p>
            <a:endParaRPr lang="en-US" dirty="0"/>
          </a:p>
        </p:txBody>
      </p:sp>
      <p:sp>
        <p:nvSpPr>
          <p:cNvPr id="5" name="Rectangle 6"/>
          <p:cNvSpPr>
            <a:spLocks noGrp="1" noChangeArrowheads="1"/>
          </p:cNvSpPr>
          <p:nvPr>
            <p:ph type="sldNum" sz="quarter" idx="11"/>
          </p:nvPr>
        </p:nvSpPr>
        <p:spPr>
          <a:ln/>
        </p:spPr>
        <p:txBody>
          <a:bodyPr/>
          <a:lstStyle>
            <a:lvl1pPr>
              <a:defRPr>
                <a:solidFill>
                  <a:srgbClr val="FFFFFF"/>
                </a:solidFill>
              </a:defRPr>
            </a:lvl1pPr>
          </a:lstStyle>
          <a:p>
            <a:fld id="{54B0003E-5D3B-BF4B-A0A8-3D07283DD764}" type="slidenum">
              <a:rPr lang="en-US" smtClean="0"/>
              <a:pPr/>
              <a:t>‹#›</a:t>
            </a:fld>
            <a:endParaRPr lang="en-US" dirty="0"/>
          </a:p>
        </p:txBody>
      </p:sp>
      <p:sp>
        <p:nvSpPr>
          <p:cNvPr id="7" name="Title 6">
            <a:extLst>
              <a:ext uri="{FF2B5EF4-FFF2-40B4-BE49-F238E27FC236}">
                <a16:creationId xmlns:a16="http://schemas.microsoft.com/office/drawing/2014/main" id="{31AEBAAA-12E2-D24D-B4CE-2C75652C8A8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891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dobe Garamond Pro"/>
                <a:cs typeface="Adobe Garamond Pro"/>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solidFill>
                  <a:srgbClr val="FFFFFF"/>
                </a:solidFill>
              </a:defRPr>
            </a:lvl1pPr>
          </a:lstStyle>
          <a:p>
            <a:endParaRPr lang="en-US" dirty="0"/>
          </a:p>
        </p:txBody>
      </p:sp>
      <p:sp>
        <p:nvSpPr>
          <p:cNvPr id="5" name="Rectangle 6"/>
          <p:cNvSpPr>
            <a:spLocks noGrp="1" noChangeArrowheads="1"/>
          </p:cNvSpPr>
          <p:nvPr>
            <p:ph type="sldNum" sz="quarter" idx="11"/>
          </p:nvPr>
        </p:nvSpPr>
        <p:spPr>
          <a:ln/>
        </p:spPr>
        <p:txBody>
          <a:bodyPr/>
          <a:lstStyle>
            <a:lvl1pPr>
              <a:defRPr>
                <a:solidFill>
                  <a:srgbClr val="FFFFFF"/>
                </a:solidFill>
              </a:defRPr>
            </a:lvl1pPr>
          </a:lstStyle>
          <a:p>
            <a:fld id="{54B0003E-5D3B-BF4B-A0A8-3D07283DD764}" type="slidenum">
              <a:rPr lang="en-US" smtClean="0"/>
              <a:pPr/>
              <a:t>‹#›</a:t>
            </a:fld>
            <a:endParaRPr lang="en-US" dirty="0"/>
          </a:p>
        </p:txBody>
      </p:sp>
    </p:spTree>
    <p:extLst>
      <p:ext uri="{BB962C8B-B14F-4D97-AF65-F5344CB8AC3E}">
        <p14:creationId xmlns:p14="http://schemas.microsoft.com/office/powerpoint/2010/main" val="257232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atin typeface="Garamond" charset="0"/>
                <a:ea typeface="Garamond" charset="0"/>
                <a:cs typeface="Garamond" charset="0"/>
              </a:defRPr>
            </a:lvl1pPr>
            <a:lvl2pPr>
              <a:defRPr sz="2400">
                <a:latin typeface="Garamond" charset="0"/>
                <a:ea typeface="Garamond" charset="0"/>
                <a:cs typeface="Garamond" charset="0"/>
              </a:defRPr>
            </a:lvl2pPr>
            <a:lvl3pPr>
              <a:defRPr sz="2000">
                <a:latin typeface="Garamond" charset="0"/>
                <a:ea typeface="Garamond" charset="0"/>
                <a:cs typeface="Garamond" charset="0"/>
              </a:defRPr>
            </a:lvl3pPr>
            <a:lvl4pPr>
              <a:defRPr sz="1800">
                <a:latin typeface="Garamond" charset="0"/>
                <a:ea typeface="Garamond" charset="0"/>
                <a:cs typeface="Garamond" charset="0"/>
              </a:defRPr>
            </a:lvl4pPr>
            <a:lvl5pPr>
              <a:defRPr sz="1800">
                <a:latin typeface="Garamond" charset="0"/>
                <a:ea typeface="Garamond" charset="0"/>
                <a:cs typeface="Garamond"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atin typeface="Garamond" charset="0"/>
                <a:ea typeface="Garamond" charset="0"/>
                <a:cs typeface="Garamond" charset="0"/>
              </a:defRPr>
            </a:lvl1pPr>
            <a:lvl2pPr>
              <a:defRPr sz="2400">
                <a:latin typeface="Garamond" charset="0"/>
                <a:ea typeface="Garamond" charset="0"/>
                <a:cs typeface="Garamond" charset="0"/>
              </a:defRPr>
            </a:lvl2pPr>
            <a:lvl3pPr>
              <a:defRPr sz="2000">
                <a:latin typeface="Garamond" charset="0"/>
                <a:ea typeface="Garamond" charset="0"/>
                <a:cs typeface="Garamond" charset="0"/>
              </a:defRPr>
            </a:lvl3pPr>
            <a:lvl4pPr>
              <a:defRPr sz="1800">
                <a:latin typeface="Garamond" charset="0"/>
                <a:ea typeface="Garamond" charset="0"/>
                <a:cs typeface="Garamond" charset="0"/>
              </a:defRPr>
            </a:lvl4pPr>
            <a:lvl5pPr>
              <a:defRPr sz="1800">
                <a:latin typeface="Garamond" charset="0"/>
                <a:ea typeface="Garamond" charset="0"/>
                <a:cs typeface="Garamond"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solidFill>
                  <a:srgbClr val="FFFFFF"/>
                </a:solidFill>
              </a:defRPr>
            </a:lvl1pPr>
          </a:lstStyle>
          <a:p>
            <a:endParaRPr lang="en-US" dirty="0"/>
          </a:p>
        </p:txBody>
      </p:sp>
      <p:sp>
        <p:nvSpPr>
          <p:cNvPr id="6" name="Rectangle 6"/>
          <p:cNvSpPr>
            <a:spLocks noGrp="1" noChangeArrowheads="1"/>
          </p:cNvSpPr>
          <p:nvPr>
            <p:ph type="sldNum" sz="quarter" idx="11"/>
          </p:nvPr>
        </p:nvSpPr>
        <p:spPr>
          <a:ln/>
        </p:spPr>
        <p:txBody>
          <a:bodyPr/>
          <a:lstStyle>
            <a:lvl1pPr>
              <a:defRPr>
                <a:solidFill>
                  <a:srgbClr val="FFFFFF"/>
                </a:solidFill>
              </a:defRPr>
            </a:lvl1pPr>
          </a:lstStyle>
          <a:p>
            <a:fld id="{54B0003E-5D3B-BF4B-A0A8-3D07283DD764}" type="slidenum">
              <a:rPr lang="en-US" smtClean="0"/>
              <a:pPr/>
              <a:t>‹#›</a:t>
            </a:fld>
            <a:endParaRPr lang="en-US" dirty="0"/>
          </a:p>
        </p:txBody>
      </p:sp>
    </p:spTree>
    <p:extLst>
      <p:ext uri="{BB962C8B-B14F-4D97-AF65-F5344CB8AC3E}">
        <p14:creationId xmlns:p14="http://schemas.microsoft.com/office/powerpoint/2010/main" val="133036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32000" y="274638"/>
            <a:ext cx="9550400" cy="1143000"/>
          </a:xfrm>
        </p:spPr>
        <p:txBody>
          <a:bodyPr/>
          <a:lstStyle>
            <a:lvl1pPr>
              <a:defRPr>
                <a:solidFill>
                  <a:srgbClr val="1B2166"/>
                </a:solidFill>
              </a:defRPr>
            </a:lvl1pPr>
          </a:lstStyle>
          <a:p>
            <a:r>
              <a:rPr lang="en-US"/>
              <a:t>Click to edit Master title style</a:t>
            </a:r>
          </a:p>
        </p:txBody>
      </p:sp>
      <p:sp>
        <p:nvSpPr>
          <p:cNvPr id="3" name="Text Placeholder 2"/>
          <p:cNvSpPr>
            <a:spLocks noGrp="1"/>
          </p:cNvSpPr>
          <p:nvPr>
            <p:ph type="body" idx="1"/>
          </p:nvPr>
        </p:nvSpPr>
        <p:spPr>
          <a:xfrm>
            <a:off x="609600" y="1722438"/>
            <a:ext cx="5386917"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22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52600"/>
            <a:ext cx="5389033"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7601" y="24384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solidFill>
                  <a:srgbClr val="FFFFFF"/>
                </a:solidFill>
              </a:defRPr>
            </a:lvl1pPr>
          </a:lstStyle>
          <a:p>
            <a:endParaRPr lang="en-US" dirty="0"/>
          </a:p>
        </p:txBody>
      </p:sp>
      <p:sp>
        <p:nvSpPr>
          <p:cNvPr id="8" name="Rectangle 6"/>
          <p:cNvSpPr>
            <a:spLocks noGrp="1" noChangeArrowheads="1"/>
          </p:cNvSpPr>
          <p:nvPr>
            <p:ph type="sldNum" sz="quarter" idx="11"/>
          </p:nvPr>
        </p:nvSpPr>
        <p:spPr>
          <a:ln/>
        </p:spPr>
        <p:txBody>
          <a:bodyPr/>
          <a:lstStyle>
            <a:lvl1pPr>
              <a:defRPr>
                <a:solidFill>
                  <a:srgbClr val="FFFFFF"/>
                </a:solidFill>
              </a:defRPr>
            </a:lvl1pPr>
          </a:lstStyle>
          <a:p>
            <a:fld id="{54B0003E-5D3B-BF4B-A0A8-3D07283DD764}" type="slidenum">
              <a:rPr lang="en-US" smtClean="0"/>
              <a:pPr/>
              <a:t>‹#›</a:t>
            </a:fld>
            <a:endParaRPr lang="en-US" dirty="0"/>
          </a:p>
        </p:txBody>
      </p:sp>
    </p:spTree>
    <p:extLst>
      <p:ext uri="{BB962C8B-B14F-4D97-AF65-F5344CB8AC3E}">
        <p14:creationId xmlns:p14="http://schemas.microsoft.com/office/powerpoint/2010/main" val="358948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solidFill>
                  <a:srgbClr val="FFFFFF"/>
                </a:solidFill>
              </a:defRPr>
            </a:lvl1pPr>
          </a:lstStyle>
          <a:p>
            <a:endParaRPr lang="en-US" dirty="0"/>
          </a:p>
        </p:txBody>
      </p:sp>
      <p:sp>
        <p:nvSpPr>
          <p:cNvPr id="4" name="Rectangle 6"/>
          <p:cNvSpPr>
            <a:spLocks noGrp="1" noChangeArrowheads="1"/>
          </p:cNvSpPr>
          <p:nvPr>
            <p:ph type="sldNum" sz="quarter" idx="11"/>
          </p:nvPr>
        </p:nvSpPr>
        <p:spPr>
          <a:ln/>
        </p:spPr>
        <p:txBody>
          <a:bodyPr/>
          <a:lstStyle>
            <a:lvl1pPr>
              <a:defRPr>
                <a:solidFill>
                  <a:srgbClr val="FFFFFF"/>
                </a:solidFill>
              </a:defRPr>
            </a:lvl1pPr>
          </a:lstStyle>
          <a:p>
            <a:fld id="{54B0003E-5D3B-BF4B-A0A8-3D07283DD764}" type="slidenum">
              <a:rPr lang="en-US" smtClean="0"/>
              <a:pPr/>
              <a:t>‹#›</a:t>
            </a:fld>
            <a:endParaRPr lang="en-US" dirty="0"/>
          </a:p>
        </p:txBody>
      </p:sp>
    </p:spTree>
    <p:extLst>
      <p:ext uri="{BB962C8B-B14F-4D97-AF65-F5344CB8AC3E}">
        <p14:creationId xmlns:p14="http://schemas.microsoft.com/office/powerpoint/2010/main" val="319485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solidFill>
                  <a:srgbClr val="FFFFFF"/>
                </a:solidFill>
              </a:defRPr>
            </a:lvl1pPr>
          </a:lstStyle>
          <a:p>
            <a:endParaRPr lang="en-US" dirty="0"/>
          </a:p>
        </p:txBody>
      </p:sp>
      <p:sp>
        <p:nvSpPr>
          <p:cNvPr id="3" name="Rectangle 6"/>
          <p:cNvSpPr>
            <a:spLocks noGrp="1" noChangeArrowheads="1"/>
          </p:cNvSpPr>
          <p:nvPr>
            <p:ph type="sldNum" sz="quarter" idx="11"/>
          </p:nvPr>
        </p:nvSpPr>
        <p:spPr>
          <a:ln/>
        </p:spPr>
        <p:txBody>
          <a:bodyPr/>
          <a:lstStyle>
            <a:lvl1pPr>
              <a:defRPr>
                <a:solidFill>
                  <a:srgbClr val="FFFFFF"/>
                </a:solidFill>
              </a:defRPr>
            </a:lvl1pPr>
          </a:lstStyle>
          <a:p>
            <a:fld id="{54B0003E-5D3B-BF4B-A0A8-3D07283DD764}" type="slidenum">
              <a:rPr lang="en-US" smtClean="0"/>
              <a:pPr/>
              <a:t>‹#›</a:t>
            </a:fld>
            <a:endParaRPr lang="en-US" dirty="0"/>
          </a:p>
        </p:txBody>
      </p:sp>
    </p:spTree>
    <p:extLst>
      <p:ext uri="{BB962C8B-B14F-4D97-AF65-F5344CB8AC3E}">
        <p14:creationId xmlns:p14="http://schemas.microsoft.com/office/powerpoint/2010/main" val="242445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4B0003E-5D3B-BF4B-A0A8-3D07283DD764}" type="slidenum">
              <a:rPr lang="en-US" smtClean="0"/>
              <a:pPr/>
              <a:t>‹#›</a:t>
            </a:fld>
            <a:endParaRPr lang="en-US" dirty="0"/>
          </a:p>
        </p:txBody>
      </p:sp>
    </p:spTree>
    <p:extLst>
      <p:ext uri="{BB962C8B-B14F-4D97-AF65-F5344CB8AC3E}">
        <p14:creationId xmlns:p14="http://schemas.microsoft.com/office/powerpoint/2010/main" val="280470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524000"/>
            <a:ext cx="4011084" cy="8572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438401"/>
            <a:ext cx="4011084"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dirty="0"/>
          </a:p>
        </p:txBody>
      </p:sp>
      <p:sp>
        <p:nvSpPr>
          <p:cNvPr id="6" name="Rectangle 6"/>
          <p:cNvSpPr>
            <a:spLocks noGrp="1" noChangeArrowheads="1"/>
          </p:cNvSpPr>
          <p:nvPr>
            <p:ph type="sldNum" sz="quarter" idx="11"/>
          </p:nvPr>
        </p:nvSpPr>
        <p:spPr>
          <a:ln/>
        </p:spPr>
        <p:txBody>
          <a:bodyPr/>
          <a:lstStyle>
            <a:lvl1pPr>
              <a:defRPr>
                <a:solidFill>
                  <a:srgbClr val="FFFFFF"/>
                </a:solidFill>
              </a:defRPr>
            </a:lvl1pPr>
          </a:lstStyle>
          <a:p>
            <a:fld id="{54B0003E-5D3B-BF4B-A0A8-3D07283DD764}" type="slidenum">
              <a:rPr lang="en-US" smtClean="0"/>
              <a:pPr/>
              <a:t>‹#›</a:t>
            </a:fld>
            <a:endParaRPr lang="en-US" dirty="0"/>
          </a:p>
        </p:txBody>
      </p:sp>
    </p:spTree>
    <p:extLst>
      <p:ext uri="{BB962C8B-B14F-4D97-AF65-F5344CB8AC3E}">
        <p14:creationId xmlns:p14="http://schemas.microsoft.com/office/powerpoint/2010/main" val="199339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152400"/>
            <a:ext cx="9245600" cy="1143000"/>
          </a:xfrm>
          <a:prstGeom prst="rect">
            <a:avLst/>
          </a:prstGeom>
          <a:noFill/>
          <a:ln>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edit Master title style</a:t>
            </a:r>
          </a:p>
        </p:txBody>
      </p:sp>
      <p:sp>
        <p:nvSpPr>
          <p:cNvPr id="1027" name="Rectangle 3"/>
          <p:cNvSpPr>
            <a:spLocks noGrp="1" noChangeArrowheads="1"/>
          </p:cNvSpPr>
          <p:nvPr>
            <p:ph type="body" idx="1"/>
          </p:nvPr>
        </p:nvSpPr>
        <p:spPr bwMode="auto">
          <a:xfrm>
            <a:off x="914400" y="1752600"/>
            <a:ext cx="10363200" cy="4114800"/>
          </a:xfrm>
          <a:prstGeom prst="rect">
            <a:avLst/>
          </a:prstGeom>
          <a:noFill/>
          <a:ln>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406400" y="6477000"/>
            <a:ext cx="2540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200" b="0" i="0">
                <a:solidFill>
                  <a:schemeClr val="bg1"/>
                </a:solidFill>
                <a:latin typeface="+mn-lt"/>
                <a:cs typeface="Myriad Pro"/>
              </a:defRPr>
            </a:lvl1pPr>
          </a:lstStyle>
          <a:p>
            <a:endParaRPr lang="en-US" dirty="0"/>
          </a:p>
        </p:txBody>
      </p:sp>
      <p:sp>
        <p:nvSpPr>
          <p:cNvPr id="1030" name="Rectangle 6"/>
          <p:cNvSpPr>
            <a:spLocks noGrp="1" noChangeArrowheads="1"/>
          </p:cNvSpPr>
          <p:nvPr>
            <p:ph type="sldNum" sz="quarter" idx="4"/>
          </p:nvPr>
        </p:nvSpPr>
        <p:spPr bwMode="auto">
          <a:xfrm>
            <a:off x="10871200" y="6477000"/>
            <a:ext cx="1117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200">
                <a:solidFill>
                  <a:srgbClr val="FFFFFF"/>
                </a:solidFill>
                <a:latin typeface="+mn-lt"/>
              </a:defRPr>
            </a:lvl1pPr>
          </a:lstStyle>
          <a:p>
            <a:fld id="{54B0003E-5D3B-BF4B-A0A8-3D07283DD764}" type="slidenum">
              <a:rPr lang="en-US" smtClean="0"/>
              <a:pPr/>
              <a:t>‹#›</a:t>
            </a:fld>
            <a:endParaRPr lang="en-US" dirty="0"/>
          </a:p>
        </p:txBody>
      </p:sp>
    </p:spTree>
    <p:extLst>
      <p:ext uri="{BB962C8B-B14F-4D97-AF65-F5344CB8AC3E}">
        <p14:creationId xmlns:p14="http://schemas.microsoft.com/office/powerpoint/2010/main" val="3848111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dobe Garamond Pro" pitchFamily="-128" charset="0"/>
          <a:ea typeface="ＭＳ Ｐゴシック" pitchFamily="-128" charset="-128"/>
          <a:cs typeface="ＭＳ Ｐゴシック" pitchFamily="-128" charset="-128"/>
        </a:defRPr>
      </a:lvl2pPr>
      <a:lvl3pPr algn="ctr" rtl="0" eaLnBrk="1" fontAlgn="base" hangingPunct="1">
        <a:spcBef>
          <a:spcPct val="0"/>
        </a:spcBef>
        <a:spcAft>
          <a:spcPct val="0"/>
        </a:spcAft>
        <a:defRPr sz="4400">
          <a:solidFill>
            <a:schemeClr val="tx2"/>
          </a:solidFill>
          <a:latin typeface="Adobe Garamond Pro" pitchFamily="-128" charset="0"/>
          <a:ea typeface="ＭＳ Ｐゴシック" pitchFamily="-128" charset="-128"/>
          <a:cs typeface="ＭＳ Ｐゴシック" pitchFamily="-128" charset="-128"/>
        </a:defRPr>
      </a:lvl3pPr>
      <a:lvl4pPr algn="ctr" rtl="0" eaLnBrk="1" fontAlgn="base" hangingPunct="1">
        <a:spcBef>
          <a:spcPct val="0"/>
        </a:spcBef>
        <a:spcAft>
          <a:spcPct val="0"/>
        </a:spcAft>
        <a:defRPr sz="4400">
          <a:solidFill>
            <a:schemeClr val="tx2"/>
          </a:solidFill>
          <a:latin typeface="Adobe Garamond Pro" pitchFamily="-128" charset="0"/>
          <a:ea typeface="ＭＳ Ｐゴシック" pitchFamily="-128" charset="-128"/>
          <a:cs typeface="ＭＳ Ｐゴシック" pitchFamily="-128" charset="-128"/>
        </a:defRPr>
      </a:lvl4pPr>
      <a:lvl5pPr algn="ctr" rtl="0" eaLnBrk="1" fontAlgn="base" hangingPunct="1">
        <a:spcBef>
          <a:spcPct val="0"/>
        </a:spcBef>
        <a:spcAft>
          <a:spcPct val="0"/>
        </a:spcAft>
        <a:defRPr sz="4400">
          <a:solidFill>
            <a:schemeClr val="tx2"/>
          </a:solidFill>
          <a:latin typeface="Adobe Garamond Pro" pitchFamily="-128" charset="0"/>
          <a:ea typeface="ＭＳ Ｐゴシック" pitchFamily="-128" charset="-128"/>
          <a:cs typeface="ＭＳ Ｐゴシック" pitchFamily="-128" charset="-128"/>
        </a:defRPr>
      </a:lvl5pPr>
      <a:lvl6pPr marL="457200" algn="ctr" rtl="0" eaLnBrk="1" fontAlgn="base" hangingPunct="1">
        <a:spcBef>
          <a:spcPct val="0"/>
        </a:spcBef>
        <a:spcAft>
          <a:spcPct val="0"/>
        </a:spcAft>
        <a:defRPr sz="4400">
          <a:solidFill>
            <a:schemeClr val="tx2"/>
          </a:solidFill>
          <a:latin typeface="Adobe Garamond Pro" pitchFamily="-128" charset="0"/>
          <a:ea typeface="ＭＳ Ｐゴシック" pitchFamily="-128" charset="-128"/>
          <a:cs typeface="ＭＳ Ｐゴシック" pitchFamily="-128" charset="-128"/>
        </a:defRPr>
      </a:lvl6pPr>
      <a:lvl7pPr marL="914400" algn="ctr" rtl="0" eaLnBrk="1" fontAlgn="base" hangingPunct="1">
        <a:spcBef>
          <a:spcPct val="0"/>
        </a:spcBef>
        <a:spcAft>
          <a:spcPct val="0"/>
        </a:spcAft>
        <a:defRPr sz="4400">
          <a:solidFill>
            <a:schemeClr val="tx2"/>
          </a:solidFill>
          <a:latin typeface="Adobe Garamond Pro" pitchFamily="-128" charset="0"/>
          <a:ea typeface="ＭＳ Ｐゴシック" pitchFamily="-128" charset="-128"/>
          <a:cs typeface="ＭＳ Ｐゴシック" pitchFamily="-128" charset="-128"/>
        </a:defRPr>
      </a:lvl7pPr>
      <a:lvl8pPr marL="1371600" algn="ctr" rtl="0" eaLnBrk="1" fontAlgn="base" hangingPunct="1">
        <a:spcBef>
          <a:spcPct val="0"/>
        </a:spcBef>
        <a:spcAft>
          <a:spcPct val="0"/>
        </a:spcAft>
        <a:defRPr sz="4400">
          <a:solidFill>
            <a:schemeClr val="tx2"/>
          </a:solidFill>
          <a:latin typeface="Adobe Garamond Pro" pitchFamily="-128" charset="0"/>
          <a:ea typeface="ＭＳ Ｐゴシック" pitchFamily="-128" charset="-128"/>
          <a:cs typeface="ＭＳ Ｐゴシック" pitchFamily="-128" charset="-128"/>
        </a:defRPr>
      </a:lvl8pPr>
      <a:lvl9pPr marL="1828800" algn="ctr" rtl="0" eaLnBrk="1" fontAlgn="base" hangingPunct="1">
        <a:spcBef>
          <a:spcPct val="0"/>
        </a:spcBef>
        <a:spcAft>
          <a:spcPct val="0"/>
        </a:spcAft>
        <a:defRPr sz="4400">
          <a:solidFill>
            <a:schemeClr val="tx2"/>
          </a:solidFill>
          <a:latin typeface="Adobe Garamond Pro" pitchFamily="-128" charset="0"/>
          <a:ea typeface="ＭＳ Ｐゴシック" pitchFamily="-128" charset="-128"/>
          <a:cs typeface="ＭＳ Ｐゴシック" pitchFamily="-128" charset="-128"/>
        </a:defRPr>
      </a:lvl9pPr>
    </p:titleStyle>
    <p:bodyStyle>
      <a:lvl1pPr marL="342900" indent="-342900" algn="l" rtl="0" eaLnBrk="1" fontAlgn="base" hangingPunct="1">
        <a:spcBef>
          <a:spcPct val="20000"/>
        </a:spcBef>
        <a:spcAft>
          <a:spcPct val="0"/>
        </a:spcAft>
        <a:buClr>
          <a:srgbClr val="000047"/>
        </a:buClr>
        <a:buChar char="•"/>
        <a:defRPr sz="3200">
          <a:solidFill>
            <a:schemeClr val="tx1"/>
          </a:solidFill>
          <a:latin typeface="Garamond" charset="0"/>
          <a:ea typeface="Garamond" charset="0"/>
          <a:cs typeface="Garamond" charset="0"/>
        </a:defRPr>
      </a:lvl1pPr>
      <a:lvl2pPr marL="742950" indent="-285750" algn="l" rtl="0" eaLnBrk="1" fontAlgn="base" hangingPunct="1">
        <a:spcBef>
          <a:spcPct val="20000"/>
        </a:spcBef>
        <a:spcAft>
          <a:spcPct val="0"/>
        </a:spcAft>
        <a:buChar char="–"/>
        <a:defRPr sz="2800">
          <a:solidFill>
            <a:schemeClr val="tx1"/>
          </a:solidFill>
          <a:latin typeface="Garamond" charset="0"/>
          <a:ea typeface="Garamond" charset="0"/>
          <a:cs typeface="Garamond" charset="0"/>
        </a:defRPr>
      </a:lvl2pPr>
      <a:lvl3pPr marL="1143000" indent="-228600" algn="l" rtl="0" eaLnBrk="1" fontAlgn="base" hangingPunct="1">
        <a:spcBef>
          <a:spcPct val="20000"/>
        </a:spcBef>
        <a:spcAft>
          <a:spcPct val="0"/>
        </a:spcAft>
        <a:buChar char="•"/>
        <a:defRPr sz="2400">
          <a:solidFill>
            <a:schemeClr val="tx1"/>
          </a:solidFill>
          <a:latin typeface="Garamond" charset="0"/>
          <a:ea typeface="Garamond" charset="0"/>
          <a:cs typeface="Garamond" charset="0"/>
        </a:defRPr>
      </a:lvl3pPr>
      <a:lvl4pPr marL="1600200" indent="-228600" algn="l" rtl="0" eaLnBrk="1" fontAlgn="base" hangingPunct="1">
        <a:spcBef>
          <a:spcPct val="20000"/>
        </a:spcBef>
        <a:spcAft>
          <a:spcPct val="0"/>
        </a:spcAft>
        <a:buChar char="–"/>
        <a:defRPr sz="2000">
          <a:solidFill>
            <a:schemeClr val="tx1"/>
          </a:solidFill>
          <a:latin typeface="Garamond" charset="0"/>
          <a:ea typeface="Garamond" charset="0"/>
          <a:cs typeface="Garamond" charset="0"/>
        </a:defRPr>
      </a:lvl4pPr>
      <a:lvl5pPr marL="2057400" indent="-228600" algn="l" rtl="0" eaLnBrk="1" fontAlgn="base" hangingPunct="1">
        <a:spcBef>
          <a:spcPct val="20000"/>
        </a:spcBef>
        <a:spcAft>
          <a:spcPct val="0"/>
        </a:spcAft>
        <a:buChar char="»"/>
        <a:defRPr sz="2000">
          <a:solidFill>
            <a:schemeClr val="tx1"/>
          </a:solidFill>
          <a:latin typeface="Garamond" charset="0"/>
          <a:ea typeface="Garamond" charset="0"/>
          <a:cs typeface="Garamond"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ytimes.com/interactive/2016/04/07/us/terrorists-in-us-prisons.html" TargetMode="External"/><Relationship Id="rId2" Type="http://schemas.openxmlformats.org/officeDocument/2006/relationships/hyperlink" Target="https://oversight.house.gov/wp-content/uploads/2016/09/Gartenstein-Ross-Statement-Radicalization-9-14.pdf" TargetMode="External"/><Relationship Id="rId1" Type="http://schemas.openxmlformats.org/officeDocument/2006/relationships/slideLayout" Target="../slideLayouts/slideLayout2.xml"/><Relationship Id="rId4" Type="http://schemas.openxmlformats.org/officeDocument/2006/relationships/hyperlink" Target="https://www.wsj.com/articles/u-s-prisons-allow-extremism-to-fester-study-warns-151793010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8281" y="3830365"/>
            <a:ext cx="8534400" cy="1063367"/>
          </a:xfrm>
        </p:spPr>
        <p:txBody>
          <a:bodyPr/>
          <a:lstStyle/>
          <a:p>
            <a:r>
              <a:rPr lang="en-US" dirty="0"/>
              <a:t>Naomi Rinaldo</a:t>
            </a:r>
          </a:p>
          <a:p>
            <a:r>
              <a:rPr lang="en-US" dirty="0"/>
              <a:t>August 8</a:t>
            </a:r>
            <a:r>
              <a:rPr lang="en-US" baseline="30000" dirty="0"/>
              <a:t>th</a:t>
            </a:r>
            <a:r>
              <a:rPr lang="en-US" dirty="0"/>
              <a:t>, 2018</a:t>
            </a:r>
          </a:p>
        </p:txBody>
      </p:sp>
      <p:sp>
        <p:nvSpPr>
          <p:cNvPr id="5" name="Title 4">
            <a:extLst>
              <a:ext uri="{FF2B5EF4-FFF2-40B4-BE49-F238E27FC236}">
                <a16:creationId xmlns:a16="http://schemas.microsoft.com/office/drawing/2014/main" id="{2E4FA8A2-7119-9046-A922-D129ED0C6005}"/>
              </a:ext>
            </a:extLst>
          </p:cNvPr>
          <p:cNvSpPr>
            <a:spLocks noGrp="1"/>
          </p:cNvSpPr>
          <p:nvPr>
            <p:ph type="title"/>
          </p:nvPr>
        </p:nvSpPr>
        <p:spPr>
          <a:xfrm>
            <a:off x="1473200" y="2687366"/>
            <a:ext cx="9245600" cy="1143000"/>
          </a:xfrm>
        </p:spPr>
        <p:txBody>
          <a:bodyPr/>
          <a:lstStyle/>
          <a:p>
            <a:r>
              <a:rPr lang="en-US" dirty="0"/>
              <a:t>Do the Crime, your Data is Mine</a:t>
            </a:r>
          </a:p>
        </p:txBody>
      </p:sp>
    </p:spTree>
    <p:extLst>
      <p:ext uri="{BB962C8B-B14F-4D97-AF65-F5344CB8AC3E}">
        <p14:creationId xmlns:p14="http://schemas.microsoft.com/office/powerpoint/2010/main" val="70439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5A04CE-E6A9-B240-B7B0-F6F1E10B6BC8}"/>
              </a:ext>
            </a:extLst>
          </p:cNvPr>
          <p:cNvSpPr>
            <a:spLocks noGrp="1"/>
          </p:cNvSpPr>
          <p:nvPr>
            <p:ph idx="1"/>
          </p:nvPr>
        </p:nvSpPr>
        <p:spPr>
          <a:xfrm>
            <a:off x="914400" y="1752600"/>
            <a:ext cx="6366933" cy="1634067"/>
          </a:xfrm>
        </p:spPr>
        <p:txBody>
          <a:bodyPr/>
          <a:lstStyle/>
          <a:p>
            <a:r>
              <a:rPr lang="en-US" dirty="0"/>
              <a:t>Once convicted of an act of terror or flagged as being radicalized in prison you render your information for big data predictive analysis.</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D1626761-3C8F-4547-87EB-76D8614F554C}"/>
              </a:ext>
            </a:extLst>
          </p:cNvPr>
          <p:cNvSpPr>
            <a:spLocks noGrp="1"/>
          </p:cNvSpPr>
          <p:nvPr>
            <p:ph type="title"/>
          </p:nvPr>
        </p:nvSpPr>
        <p:spPr>
          <a:xfrm>
            <a:off x="1867593" y="486307"/>
            <a:ext cx="9245600" cy="944880"/>
          </a:xfrm>
        </p:spPr>
        <p:txBody>
          <a:bodyPr/>
          <a:lstStyle/>
          <a:p>
            <a:r>
              <a:rPr lang="en-US" dirty="0"/>
              <a:t>Your Data is Mine</a:t>
            </a:r>
          </a:p>
        </p:txBody>
      </p:sp>
      <p:sp>
        <p:nvSpPr>
          <p:cNvPr id="4" name="Slide Number Placeholder 3">
            <a:extLst>
              <a:ext uri="{FF2B5EF4-FFF2-40B4-BE49-F238E27FC236}">
                <a16:creationId xmlns:a16="http://schemas.microsoft.com/office/drawing/2014/main" id="{9116477D-E85F-0E49-9B1C-AB209717AF65}"/>
              </a:ext>
            </a:extLst>
          </p:cNvPr>
          <p:cNvSpPr>
            <a:spLocks noGrp="1"/>
          </p:cNvSpPr>
          <p:nvPr>
            <p:ph type="sldNum" sz="quarter" idx="11"/>
          </p:nvPr>
        </p:nvSpPr>
        <p:spPr/>
        <p:txBody>
          <a:bodyPr/>
          <a:lstStyle/>
          <a:p>
            <a:fld id="{54B0003E-5D3B-BF4B-A0A8-3D07283DD764}" type="slidenum">
              <a:rPr lang="en-US" smtClean="0"/>
              <a:pPr/>
              <a:t>10</a:t>
            </a:fld>
            <a:endParaRPr lang="en-US" dirty="0"/>
          </a:p>
        </p:txBody>
      </p:sp>
      <p:sp>
        <p:nvSpPr>
          <p:cNvPr id="7" name="TextBox 6">
            <a:extLst>
              <a:ext uri="{FF2B5EF4-FFF2-40B4-BE49-F238E27FC236}">
                <a16:creationId xmlns:a16="http://schemas.microsoft.com/office/drawing/2014/main" id="{D54740C2-F830-6C4C-A603-7E1EC14CAB03}"/>
              </a:ext>
            </a:extLst>
          </p:cNvPr>
          <p:cNvSpPr txBox="1"/>
          <p:nvPr/>
        </p:nvSpPr>
        <p:spPr>
          <a:xfrm>
            <a:off x="762000" y="4572000"/>
            <a:ext cx="10109200" cy="1477328"/>
          </a:xfrm>
          <a:prstGeom prst="rect">
            <a:avLst/>
          </a:prstGeom>
          <a:noFill/>
        </p:spPr>
        <p:txBody>
          <a:bodyPr wrap="square" rtlCol="0">
            <a:spAutoFit/>
          </a:bodyPr>
          <a:lstStyle/>
          <a:p>
            <a:r>
              <a:rPr lang="en-US" sz="2400" dirty="0"/>
              <a:t>Neurological Data </a:t>
            </a:r>
            <a:r>
              <a:rPr lang="en-US" sz="2400" b="1" dirty="0"/>
              <a:t>+</a:t>
            </a:r>
            <a:r>
              <a:rPr lang="en-US" sz="2400" dirty="0"/>
              <a:t> Genetic Information </a:t>
            </a:r>
            <a:r>
              <a:rPr lang="en-US" sz="2400" b="1" dirty="0"/>
              <a:t>+</a:t>
            </a:r>
            <a:r>
              <a:rPr lang="en-US" sz="2400" dirty="0"/>
              <a:t> Hormones </a:t>
            </a:r>
            <a:r>
              <a:rPr lang="en-US" sz="2400" b="1" dirty="0"/>
              <a:t>+</a:t>
            </a:r>
            <a:r>
              <a:rPr lang="en-US" sz="2400" dirty="0"/>
              <a:t> Psychological Profile </a:t>
            </a:r>
            <a:r>
              <a:rPr lang="en-US" sz="2400" b="1" dirty="0"/>
              <a:t>+</a:t>
            </a:r>
            <a:r>
              <a:rPr lang="en-US" sz="2400" dirty="0"/>
              <a:t> Digital and Online Activity </a:t>
            </a:r>
            <a:r>
              <a:rPr lang="en-US" sz="2400" b="1" dirty="0"/>
              <a:t>+</a:t>
            </a:r>
            <a:r>
              <a:rPr lang="en-US" sz="2400" dirty="0"/>
              <a:t> Behavior </a:t>
            </a:r>
            <a:r>
              <a:rPr lang="en-US" sz="2400" b="1" dirty="0"/>
              <a:t>+</a:t>
            </a:r>
            <a:r>
              <a:rPr lang="en-US" sz="2400" dirty="0"/>
              <a:t> Cultural Background </a:t>
            </a:r>
            <a:r>
              <a:rPr lang="en-US" sz="2400" b="1" dirty="0"/>
              <a:t>= </a:t>
            </a:r>
          </a:p>
          <a:p>
            <a:pPr algn="ctr"/>
            <a:r>
              <a:rPr lang="en-US" sz="2400" dirty="0"/>
              <a:t>Potential identifier for someone who could be radicalized.  </a:t>
            </a:r>
          </a:p>
          <a:p>
            <a:endParaRPr lang="en-US" dirty="0"/>
          </a:p>
        </p:txBody>
      </p:sp>
      <p:pic>
        <p:nvPicPr>
          <p:cNvPr id="9" name="Picture 8">
            <a:extLst>
              <a:ext uri="{FF2B5EF4-FFF2-40B4-BE49-F238E27FC236}">
                <a16:creationId xmlns:a16="http://schemas.microsoft.com/office/drawing/2014/main" id="{1CD8F803-9C6C-B24B-A08D-A263A5E7BBEE}"/>
              </a:ext>
            </a:extLst>
          </p:cNvPr>
          <p:cNvPicPr>
            <a:picLocks noChangeAspect="1"/>
          </p:cNvPicPr>
          <p:nvPr/>
        </p:nvPicPr>
        <p:blipFill>
          <a:blip r:embed="rId2"/>
          <a:stretch>
            <a:fillRect/>
          </a:stretch>
        </p:blipFill>
        <p:spPr>
          <a:xfrm>
            <a:off x="7173569" y="1653329"/>
            <a:ext cx="4815231" cy="2696529"/>
          </a:xfrm>
          <a:prstGeom prst="rect">
            <a:avLst/>
          </a:prstGeom>
        </p:spPr>
      </p:pic>
    </p:spTree>
    <p:extLst>
      <p:ext uri="{BB962C8B-B14F-4D97-AF65-F5344CB8AC3E}">
        <p14:creationId xmlns:p14="http://schemas.microsoft.com/office/powerpoint/2010/main" val="285306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AE0E0E-9D5D-B44A-B055-86148E522E04}"/>
              </a:ext>
            </a:extLst>
          </p:cNvPr>
          <p:cNvSpPr>
            <a:spLocks noGrp="1"/>
          </p:cNvSpPr>
          <p:nvPr>
            <p:ph idx="1"/>
          </p:nvPr>
        </p:nvSpPr>
        <p:spPr>
          <a:xfrm>
            <a:off x="897467" y="2108200"/>
            <a:ext cx="10363200" cy="3931653"/>
          </a:xfrm>
        </p:spPr>
        <p:txBody>
          <a:bodyPr/>
          <a:lstStyle/>
          <a:p>
            <a:r>
              <a:rPr lang="en-US" dirty="0"/>
              <a:t>Require those imprisoned due to acts of terror or that have been flagged as radicalized to give up certain information for big data analysis. </a:t>
            </a:r>
          </a:p>
          <a:p>
            <a:pPr marL="0" indent="0">
              <a:buNone/>
            </a:pPr>
            <a:endParaRPr lang="en-US" dirty="0"/>
          </a:p>
          <a:p>
            <a:r>
              <a:rPr lang="en-US" dirty="0"/>
              <a:t>Use big data analytics to identify individuals who could potentially be more susceptible to radicalization. </a:t>
            </a:r>
          </a:p>
          <a:p>
            <a:pPr lvl="1"/>
            <a:r>
              <a:rPr lang="en-US" dirty="0"/>
              <a:t>Keep a behavioral profile and take early intervention action.</a:t>
            </a:r>
          </a:p>
        </p:txBody>
      </p:sp>
      <p:sp>
        <p:nvSpPr>
          <p:cNvPr id="3" name="Title 2">
            <a:extLst>
              <a:ext uri="{FF2B5EF4-FFF2-40B4-BE49-F238E27FC236}">
                <a16:creationId xmlns:a16="http://schemas.microsoft.com/office/drawing/2014/main" id="{9626930F-23DE-0C42-952E-5D1BC1ACD21C}"/>
              </a:ext>
            </a:extLst>
          </p:cNvPr>
          <p:cNvSpPr>
            <a:spLocks noGrp="1"/>
          </p:cNvSpPr>
          <p:nvPr>
            <p:ph type="title"/>
          </p:nvPr>
        </p:nvSpPr>
        <p:spPr/>
        <p:txBody>
          <a:bodyPr/>
          <a:lstStyle/>
          <a:p>
            <a:r>
              <a:rPr lang="en-US" dirty="0"/>
              <a:t>Policy Recommendation 2</a:t>
            </a:r>
            <a:br>
              <a:rPr lang="en-US" dirty="0"/>
            </a:br>
            <a:r>
              <a:rPr lang="en-US" sz="3600" dirty="0"/>
              <a:t>Objective 2: Utilizing big data</a:t>
            </a:r>
            <a:endParaRPr lang="en-US" dirty="0"/>
          </a:p>
        </p:txBody>
      </p:sp>
      <p:sp>
        <p:nvSpPr>
          <p:cNvPr id="4" name="Slide Number Placeholder 3">
            <a:extLst>
              <a:ext uri="{FF2B5EF4-FFF2-40B4-BE49-F238E27FC236}">
                <a16:creationId xmlns:a16="http://schemas.microsoft.com/office/drawing/2014/main" id="{3B644002-F60A-9245-B6A7-140DB0AB309E}"/>
              </a:ext>
            </a:extLst>
          </p:cNvPr>
          <p:cNvSpPr>
            <a:spLocks noGrp="1"/>
          </p:cNvSpPr>
          <p:nvPr>
            <p:ph type="sldNum" sz="quarter" idx="11"/>
          </p:nvPr>
        </p:nvSpPr>
        <p:spPr/>
        <p:txBody>
          <a:bodyPr/>
          <a:lstStyle/>
          <a:p>
            <a:fld id="{54B0003E-5D3B-BF4B-A0A8-3D07283DD764}" type="slidenum">
              <a:rPr lang="en-US" smtClean="0"/>
              <a:pPr/>
              <a:t>11</a:t>
            </a:fld>
            <a:endParaRPr lang="en-US" dirty="0"/>
          </a:p>
        </p:txBody>
      </p:sp>
    </p:spTree>
    <p:extLst>
      <p:ext uri="{BB962C8B-B14F-4D97-AF65-F5344CB8AC3E}">
        <p14:creationId xmlns:p14="http://schemas.microsoft.com/office/powerpoint/2010/main" val="134321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8EAA0A-D4CF-E249-B1C3-DB4341E89A22}"/>
              </a:ext>
            </a:extLst>
          </p:cNvPr>
          <p:cNvPicPr>
            <a:picLocks noGrp="1" noChangeAspect="1"/>
          </p:cNvPicPr>
          <p:nvPr>
            <p:ph idx="1"/>
          </p:nvPr>
        </p:nvPicPr>
        <p:blipFill>
          <a:blip r:embed="rId2"/>
          <a:stretch>
            <a:fillRect/>
          </a:stretch>
        </p:blipFill>
        <p:spPr>
          <a:xfrm>
            <a:off x="6756400" y="693683"/>
            <a:ext cx="4119093" cy="5475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a:extLst>
              <a:ext uri="{FF2B5EF4-FFF2-40B4-BE49-F238E27FC236}">
                <a16:creationId xmlns:a16="http://schemas.microsoft.com/office/drawing/2014/main" id="{4CB16965-692F-FC4E-8BFD-595FC67FE754}"/>
              </a:ext>
            </a:extLst>
          </p:cNvPr>
          <p:cNvSpPr>
            <a:spLocks noGrp="1"/>
          </p:cNvSpPr>
          <p:nvPr>
            <p:ph type="title"/>
          </p:nvPr>
        </p:nvSpPr>
        <p:spPr>
          <a:xfrm>
            <a:off x="2133600" y="152400"/>
            <a:ext cx="9245600" cy="415159"/>
          </a:xfrm>
        </p:spPr>
        <p:txBody>
          <a:bodyPr/>
          <a:lstStyle/>
          <a:p>
            <a:r>
              <a:rPr lang="en-US" dirty="0"/>
              <a:t>Could this have been prevented?</a:t>
            </a:r>
          </a:p>
        </p:txBody>
      </p:sp>
      <p:sp>
        <p:nvSpPr>
          <p:cNvPr id="6" name="TextBox 5">
            <a:extLst>
              <a:ext uri="{FF2B5EF4-FFF2-40B4-BE49-F238E27FC236}">
                <a16:creationId xmlns:a16="http://schemas.microsoft.com/office/drawing/2014/main" id="{7A2040CA-9A72-8E4D-8EA4-302FE799A4E4}"/>
              </a:ext>
            </a:extLst>
          </p:cNvPr>
          <p:cNvSpPr txBox="1"/>
          <p:nvPr/>
        </p:nvSpPr>
        <p:spPr>
          <a:xfrm>
            <a:off x="1964267" y="829733"/>
            <a:ext cx="4166768" cy="4801314"/>
          </a:xfrm>
          <a:prstGeom prst="rect">
            <a:avLst/>
          </a:prstGeom>
          <a:noFill/>
        </p:spPr>
        <p:txBody>
          <a:bodyPr wrap="square" rtlCol="0">
            <a:spAutoFit/>
          </a:bodyPr>
          <a:lstStyle/>
          <a:p>
            <a:endParaRPr lang="en-US" dirty="0"/>
          </a:p>
          <a:p>
            <a:endParaRPr lang="en-US" sz="2400" dirty="0"/>
          </a:p>
          <a:p>
            <a:pPr marL="285750" indent="-285750">
              <a:buFont typeface="Arial" panose="020B0604020202020204" pitchFamily="34" charset="0"/>
              <a:buChar char="•"/>
            </a:pPr>
            <a:r>
              <a:rPr lang="en-US" sz="2400" dirty="0"/>
              <a:t>Killed 49 and injured 53.</a:t>
            </a:r>
          </a:p>
          <a:p>
            <a:endParaRPr lang="en-US" sz="2400" dirty="0"/>
          </a:p>
          <a:p>
            <a:pPr marL="285750" indent="-285750">
              <a:buFont typeface="Arial" panose="020B0604020202020204" pitchFamily="34" charset="0"/>
              <a:buChar char="•"/>
            </a:pPr>
            <a:r>
              <a:rPr lang="en-US" sz="2400" dirty="0"/>
              <a:t>Identified himself as an “Islamic Soldier” and pledged himself to ISIS.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Was investigated for connections to terrorism by the FBI in 2013 and 2014. But was removed from the “Terrorist Watch List.” </a:t>
            </a:r>
            <a:endParaRPr lang="en-US" dirty="0"/>
          </a:p>
        </p:txBody>
      </p:sp>
      <p:sp>
        <p:nvSpPr>
          <p:cNvPr id="2" name="Slide Number Placeholder 1">
            <a:extLst>
              <a:ext uri="{FF2B5EF4-FFF2-40B4-BE49-F238E27FC236}">
                <a16:creationId xmlns:a16="http://schemas.microsoft.com/office/drawing/2014/main" id="{84B718D3-98BB-6346-9E37-5054B1CB5848}"/>
              </a:ext>
            </a:extLst>
          </p:cNvPr>
          <p:cNvSpPr>
            <a:spLocks noGrp="1"/>
          </p:cNvSpPr>
          <p:nvPr>
            <p:ph type="sldNum" sz="quarter" idx="11"/>
          </p:nvPr>
        </p:nvSpPr>
        <p:spPr/>
        <p:txBody>
          <a:bodyPr/>
          <a:lstStyle/>
          <a:p>
            <a:fld id="{54B0003E-5D3B-BF4B-A0A8-3D07283DD764}" type="slidenum">
              <a:rPr lang="en-US" smtClean="0"/>
              <a:pPr/>
              <a:t>12</a:t>
            </a:fld>
            <a:endParaRPr lang="en-US" dirty="0"/>
          </a:p>
        </p:txBody>
      </p:sp>
    </p:spTree>
    <p:extLst>
      <p:ext uri="{BB962C8B-B14F-4D97-AF65-F5344CB8AC3E}">
        <p14:creationId xmlns:p14="http://schemas.microsoft.com/office/powerpoint/2010/main" val="193660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997A54-3774-E348-B3E0-2CC16C191515}"/>
              </a:ext>
            </a:extLst>
          </p:cNvPr>
          <p:cNvSpPr>
            <a:spLocks noGrp="1"/>
          </p:cNvSpPr>
          <p:nvPr>
            <p:ph idx="1"/>
          </p:nvPr>
        </p:nvSpPr>
        <p:spPr>
          <a:xfrm>
            <a:off x="914400" y="1900989"/>
            <a:ext cx="10698480" cy="3585411"/>
          </a:xfrm>
          <a:noFill/>
          <a:ln>
            <a:noFill/>
          </a:ln>
        </p:spPr>
        <p:txBody>
          <a:bodyPr/>
          <a:lstStyle/>
          <a:p>
            <a:r>
              <a:rPr lang="en-US" sz="4000" dirty="0"/>
              <a:t>Task an organization with running big data analytics and store information gathered.</a:t>
            </a:r>
          </a:p>
          <a:p>
            <a:pPr lvl="1"/>
            <a:r>
              <a:rPr lang="en-US" sz="3600" dirty="0"/>
              <a:t>FBI</a:t>
            </a:r>
          </a:p>
          <a:p>
            <a:pPr marL="457200" lvl="1" indent="0">
              <a:buNone/>
            </a:pPr>
            <a:endParaRPr lang="en-US" dirty="0">
              <a:noFill/>
            </a:endParaRPr>
          </a:p>
          <a:p>
            <a:pPr marL="0" indent="0">
              <a:buNone/>
            </a:pPr>
            <a:r>
              <a:rPr lang="en-US" dirty="0"/>
              <a:t>                              Can compare results to flagged individuals and 			   conduct enhanced investigations. </a:t>
            </a:r>
          </a:p>
        </p:txBody>
      </p:sp>
      <p:sp>
        <p:nvSpPr>
          <p:cNvPr id="3" name="Title 2">
            <a:extLst>
              <a:ext uri="{FF2B5EF4-FFF2-40B4-BE49-F238E27FC236}">
                <a16:creationId xmlns:a16="http://schemas.microsoft.com/office/drawing/2014/main" id="{081CF0EF-A743-344D-A1E7-22CE8A7B2425}"/>
              </a:ext>
            </a:extLst>
          </p:cNvPr>
          <p:cNvSpPr>
            <a:spLocks noGrp="1"/>
          </p:cNvSpPr>
          <p:nvPr>
            <p:ph type="title"/>
          </p:nvPr>
        </p:nvSpPr>
        <p:spPr>
          <a:xfrm>
            <a:off x="2032000" y="355600"/>
            <a:ext cx="9245600" cy="990600"/>
          </a:xfrm>
        </p:spPr>
        <p:txBody>
          <a:bodyPr/>
          <a:lstStyle/>
          <a:p>
            <a:r>
              <a:rPr lang="en-US" dirty="0"/>
              <a:t>Policy Recommendation 3</a:t>
            </a:r>
            <a:br>
              <a:rPr lang="en-US" dirty="0"/>
            </a:br>
            <a:r>
              <a:rPr lang="en-US" sz="3600" dirty="0"/>
              <a:t>Objective 2: Utilizing big data</a:t>
            </a:r>
            <a:endParaRPr lang="en-US" dirty="0"/>
          </a:p>
        </p:txBody>
      </p:sp>
      <p:sp>
        <p:nvSpPr>
          <p:cNvPr id="4" name="Slide Number Placeholder 3">
            <a:extLst>
              <a:ext uri="{FF2B5EF4-FFF2-40B4-BE49-F238E27FC236}">
                <a16:creationId xmlns:a16="http://schemas.microsoft.com/office/drawing/2014/main" id="{E0153AA3-089F-BD4F-BF76-D747BBF74372}"/>
              </a:ext>
            </a:extLst>
          </p:cNvPr>
          <p:cNvSpPr>
            <a:spLocks noGrp="1"/>
          </p:cNvSpPr>
          <p:nvPr>
            <p:ph type="sldNum" sz="quarter" idx="11"/>
          </p:nvPr>
        </p:nvSpPr>
        <p:spPr/>
        <p:txBody>
          <a:bodyPr/>
          <a:lstStyle/>
          <a:p>
            <a:fld id="{54B0003E-5D3B-BF4B-A0A8-3D07283DD764}" type="slidenum">
              <a:rPr lang="en-US" smtClean="0"/>
              <a:pPr/>
              <a:t>13</a:t>
            </a:fld>
            <a:endParaRPr lang="en-US" dirty="0"/>
          </a:p>
        </p:txBody>
      </p:sp>
      <p:cxnSp>
        <p:nvCxnSpPr>
          <p:cNvPr id="16" name="Elbow Connector 15">
            <a:extLst>
              <a:ext uri="{FF2B5EF4-FFF2-40B4-BE49-F238E27FC236}">
                <a16:creationId xmlns:a16="http://schemas.microsoft.com/office/drawing/2014/main" id="{C762C596-EAC1-4B4B-A93F-CB69FCCDB63D}"/>
              </a:ext>
            </a:extLst>
          </p:cNvPr>
          <p:cNvCxnSpPr>
            <a:cxnSpLocks/>
          </p:cNvCxnSpPr>
          <p:nvPr/>
        </p:nvCxnSpPr>
        <p:spPr bwMode="auto">
          <a:xfrm>
            <a:off x="2617537" y="3554218"/>
            <a:ext cx="1179095" cy="1010653"/>
          </a:xfrm>
          <a:prstGeom prst="bentConnector3">
            <a:avLst/>
          </a:prstGeom>
          <a:solidFill>
            <a:schemeClr val="accent1"/>
          </a:solidFill>
          <a:ln w="2222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2922876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034199-DCDD-DF4F-B571-835972120F6C}"/>
              </a:ext>
            </a:extLst>
          </p:cNvPr>
          <p:cNvSpPr>
            <a:spLocks noGrp="1"/>
          </p:cNvSpPr>
          <p:nvPr>
            <p:ph idx="1"/>
          </p:nvPr>
        </p:nvSpPr>
        <p:spPr/>
        <p:txBody>
          <a:bodyPr/>
          <a:lstStyle/>
          <a:p>
            <a:r>
              <a:rPr lang="en-US" sz="1200" dirty="0" err="1"/>
              <a:t>Gartenstein</a:t>
            </a:r>
            <a:r>
              <a:rPr lang="en-US" sz="1200" dirty="0"/>
              <a:t>-Ross, D. (2016, September 14). </a:t>
            </a:r>
            <a:r>
              <a:rPr lang="en-US" sz="1200" i="1" dirty="0"/>
              <a:t>Radicalization in the U.S. and the Rise of Terrorism</a:t>
            </a:r>
            <a:r>
              <a:rPr lang="en-US" sz="1200" dirty="0"/>
              <a:t>. Washington, DC: House Committee on Oversight and Government Reform, Foundation for Defense of Democracies. Retrieved from </a:t>
            </a:r>
            <a:r>
              <a:rPr lang="en-US" sz="1200" dirty="0">
                <a:hlinkClick r:id="rId2"/>
              </a:rPr>
              <a:t>https://oversight.house.gov/wp-content/uploads/2016/09/Gartenstein-Ross-Statement-Radicalization-9-14.pdf</a:t>
            </a:r>
            <a:endParaRPr lang="en-US" sz="1200" dirty="0"/>
          </a:p>
          <a:p>
            <a:r>
              <a:rPr lang="en-US" sz="1200" i="1" dirty="0"/>
              <a:t>The Rise of Radicalization: Is the U.S. Government Failing to Counter International and Domestic Terrorism?</a:t>
            </a:r>
            <a:r>
              <a:rPr lang="en-US" sz="1200" dirty="0"/>
              <a:t>: Before the U.S. House of Representatives Committee on Homeland Security. July 15, 2015. (Testimony of Seamus Hughes)</a:t>
            </a:r>
          </a:p>
          <a:p>
            <a:r>
              <a:rPr lang="en-US" sz="1200" i="1" dirty="0"/>
              <a:t>Combating Homegrown Terrorism:</a:t>
            </a:r>
            <a:r>
              <a:rPr lang="en-US" sz="1200" dirty="0"/>
              <a:t> Before the U.S. House of Representatives Oversight and Government Reform. July 27, 2017. (Testimony of Seamus Hughes)</a:t>
            </a:r>
          </a:p>
          <a:p>
            <a:r>
              <a:rPr lang="en-US" sz="1200" dirty="0"/>
              <a:t>Brandon, J. (2009). </a:t>
            </a:r>
            <a:r>
              <a:rPr lang="en-US" sz="1200" i="1" dirty="0"/>
              <a:t>The Danger of Prison Radicalization in the Wes</a:t>
            </a:r>
            <a:r>
              <a:rPr lang="en-US" sz="1200" dirty="0"/>
              <a:t>t . Combating Terrorism Center Sentinel , 1-4.</a:t>
            </a:r>
          </a:p>
          <a:p>
            <a:r>
              <a:rPr lang="en-US" sz="1200" dirty="0"/>
              <a:t>Wilson, S. (2017, October 5). </a:t>
            </a:r>
            <a:r>
              <a:rPr lang="en-US" sz="1200" i="1" dirty="0"/>
              <a:t>Terrorism in Foreign Prisons: Countering Recruitment and Rehabilitating Offenders</a:t>
            </a:r>
            <a:r>
              <a:rPr lang="en-US" sz="1200" dirty="0"/>
              <a:t>. Retrieved from DIPNOTE U.S. Department of State Official Blog: https://</a:t>
            </a:r>
            <a:r>
              <a:rPr lang="en-US" sz="1200" dirty="0" err="1"/>
              <a:t>blogs.state.gov</a:t>
            </a:r>
            <a:r>
              <a:rPr lang="en-US" sz="1200" dirty="0"/>
              <a:t>/stories/2017/10/05/</a:t>
            </a:r>
            <a:r>
              <a:rPr lang="en-US" sz="1200" dirty="0" err="1"/>
              <a:t>en</a:t>
            </a:r>
            <a:r>
              <a:rPr lang="en-US" sz="1200" dirty="0"/>
              <a:t>/terrorism-foreign-prisons-countering-recruitment-and-rehabilitating-offenders</a:t>
            </a:r>
          </a:p>
          <a:p>
            <a:r>
              <a:rPr lang="en-US" sz="1200" dirty="0"/>
              <a:t> Hannah Fairfield, T. W. (2016, April 7). </a:t>
            </a:r>
            <a:r>
              <a:rPr lang="en-US" sz="1200" i="1" dirty="0"/>
              <a:t>The Terrorists in U.S. Prisons</a:t>
            </a:r>
            <a:r>
              <a:rPr lang="en-US" sz="1200" dirty="0"/>
              <a:t> . Retrieved from New York Times: </a:t>
            </a:r>
            <a:r>
              <a:rPr lang="en-US" sz="1200" dirty="0">
                <a:hlinkClick r:id="rId3"/>
              </a:rPr>
              <a:t>https://www.nytimes.com/interactive/2016/04/07/us/terrorists-in-us-prisons.html</a:t>
            </a:r>
            <a:endParaRPr lang="en-US" sz="1200" dirty="0"/>
          </a:p>
          <a:p>
            <a:r>
              <a:rPr lang="en-US" sz="1200" dirty="0"/>
              <a:t>Hamm, M. S. (2008, October 27). </a:t>
            </a:r>
            <a:r>
              <a:rPr lang="en-US" sz="1200" i="1" dirty="0"/>
              <a:t>Prisoner Radicalization: Assessing the Threat in U.S. Correctional Institutions</a:t>
            </a:r>
            <a:r>
              <a:rPr lang="en-US" sz="1200" dirty="0"/>
              <a:t>. Retrieved from National Institute of Justice : https://</a:t>
            </a:r>
            <a:r>
              <a:rPr lang="en-US" sz="1200" dirty="0" err="1"/>
              <a:t>www.nij.gov</a:t>
            </a:r>
            <a:r>
              <a:rPr lang="en-US" sz="1200" dirty="0"/>
              <a:t>/journals/261/pages/prisoner-</a:t>
            </a:r>
            <a:r>
              <a:rPr lang="en-US" sz="1200" dirty="0" err="1"/>
              <a:t>radicalization.aspx</a:t>
            </a:r>
            <a:endParaRPr lang="en-US" sz="1200" dirty="0"/>
          </a:p>
          <a:p>
            <a:r>
              <a:rPr lang="en-US" sz="1200" dirty="0" err="1"/>
              <a:t>Donati</a:t>
            </a:r>
            <a:r>
              <a:rPr lang="en-US" sz="1200" dirty="0"/>
              <a:t>, J. (2018, </a:t>
            </a:r>
            <a:r>
              <a:rPr lang="en-US" sz="1200" dirty="0" err="1"/>
              <a:t>Februrary</a:t>
            </a:r>
            <a:r>
              <a:rPr lang="en-US" sz="1200" dirty="0"/>
              <a:t> 6). </a:t>
            </a:r>
            <a:r>
              <a:rPr lang="en-US" sz="1200" i="1" dirty="0"/>
              <a:t>U.S. Prisons Allow Extremism to Fester, Study Warns</a:t>
            </a:r>
            <a:r>
              <a:rPr lang="en-US" sz="1200" dirty="0"/>
              <a:t>. Retrieved from The Wall Street Journal: </a:t>
            </a:r>
            <a:r>
              <a:rPr lang="en-US" sz="1200" dirty="0">
                <a:hlinkClick r:id="rId4"/>
              </a:rPr>
              <a:t>https://www.wsj.com/articles/u-s-prisons-allow-extremism-to-fester-study-warns-1517930107</a:t>
            </a:r>
            <a:endParaRPr lang="en-US" sz="1200" dirty="0"/>
          </a:p>
          <a:p>
            <a:r>
              <a:rPr lang="en-US" sz="1200" dirty="0"/>
              <a:t>(2018, July 20). Retrieved from Federal Bureau of Prisons : https://</a:t>
            </a:r>
            <a:r>
              <a:rPr lang="en-US" sz="1200" dirty="0" err="1"/>
              <a:t>www.bop.gov</a:t>
            </a:r>
            <a:r>
              <a:rPr lang="en-US" sz="1200" dirty="0"/>
              <a:t>/about/history/</a:t>
            </a:r>
            <a:r>
              <a:rPr lang="en-US" sz="1200" dirty="0" err="1"/>
              <a:t>timeline.jsp</a:t>
            </a:r>
            <a:endParaRPr lang="en-US" sz="1200" dirty="0"/>
          </a:p>
          <a:p>
            <a:r>
              <a:rPr lang="en-US" sz="1200" dirty="0"/>
              <a:t>Marr, B. (2017, March 14</a:t>
            </a:r>
            <a:r>
              <a:rPr lang="en-US" sz="1200" i="1" dirty="0"/>
              <a:t>). The Complete Beginner's Guide to Big Data</a:t>
            </a:r>
            <a:r>
              <a:rPr lang="en-US" sz="1200" dirty="0"/>
              <a:t>. Retrieved from Forbes: https://</a:t>
            </a:r>
            <a:r>
              <a:rPr lang="en-US" sz="1200" dirty="0" err="1"/>
              <a:t>www.forbes.com</a:t>
            </a:r>
            <a:r>
              <a:rPr lang="en-US" sz="1200" dirty="0"/>
              <a:t>/sites/</a:t>
            </a:r>
            <a:r>
              <a:rPr lang="en-US" sz="1200" dirty="0" err="1"/>
              <a:t>bernardmarr</a:t>
            </a:r>
            <a:r>
              <a:rPr lang="en-US" sz="1200" dirty="0"/>
              <a:t>/2017/03/14/the-complete-beginners-guide-to-big-data-in-2017/#3f34927e7365</a:t>
            </a:r>
          </a:p>
          <a:p>
            <a:endParaRPr lang="en-US" sz="1200" dirty="0"/>
          </a:p>
          <a:p>
            <a:endParaRPr lang="en-US" sz="1000" dirty="0"/>
          </a:p>
          <a:p>
            <a:endParaRPr lang="en-US" dirty="0"/>
          </a:p>
          <a:p>
            <a:endParaRPr lang="en-US" sz="1400" dirty="0"/>
          </a:p>
          <a:p>
            <a:endParaRPr lang="en-US" sz="1400" dirty="0"/>
          </a:p>
          <a:p>
            <a:endParaRPr lang="en-US" sz="1600" dirty="0">
              <a:latin typeface="+mn-lt"/>
            </a:endParaRPr>
          </a:p>
        </p:txBody>
      </p:sp>
      <p:sp>
        <p:nvSpPr>
          <p:cNvPr id="3" name="Title 2">
            <a:extLst>
              <a:ext uri="{FF2B5EF4-FFF2-40B4-BE49-F238E27FC236}">
                <a16:creationId xmlns:a16="http://schemas.microsoft.com/office/drawing/2014/main" id="{2E0E9AE9-C5A9-6F46-98B3-A5CECE52E4AB}"/>
              </a:ext>
            </a:extLst>
          </p:cNvPr>
          <p:cNvSpPr>
            <a:spLocks noGrp="1"/>
          </p:cNvSpPr>
          <p:nvPr>
            <p:ph type="title"/>
          </p:nvPr>
        </p:nvSpPr>
        <p:spPr>
          <a:xfrm>
            <a:off x="2133600" y="152400"/>
            <a:ext cx="9245600" cy="990600"/>
          </a:xfrm>
        </p:spPr>
        <p:txBody>
          <a:bodyPr/>
          <a:lstStyle/>
          <a:p>
            <a:r>
              <a:rPr lang="en-US" dirty="0"/>
              <a:t>Sources</a:t>
            </a:r>
          </a:p>
        </p:txBody>
      </p:sp>
      <p:sp>
        <p:nvSpPr>
          <p:cNvPr id="4" name="Slide Number Placeholder 3">
            <a:extLst>
              <a:ext uri="{FF2B5EF4-FFF2-40B4-BE49-F238E27FC236}">
                <a16:creationId xmlns:a16="http://schemas.microsoft.com/office/drawing/2014/main" id="{7442FCF7-F00A-F34A-B034-91AEB61399AA}"/>
              </a:ext>
            </a:extLst>
          </p:cNvPr>
          <p:cNvSpPr>
            <a:spLocks noGrp="1"/>
          </p:cNvSpPr>
          <p:nvPr>
            <p:ph type="sldNum" sz="quarter" idx="11"/>
          </p:nvPr>
        </p:nvSpPr>
        <p:spPr/>
        <p:txBody>
          <a:bodyPr/>
          <a:lstStyle/>
          <a:p>
            <a:fld id="{54B0003E-5D3B-BF4B-A0A8-3D07283DD764}" type="slidenum">
              <a:rPr lang="en-US" smtClean="0"/>
              <a:pPr/>
              <a:t>14</a:t>
            </a:fld>
            <a:endParaRPr lang="en-US" dirty="0"/>
          </a:p>
        </p:txBody>
      </p:sp>
    </p:spTree>
    <p:extLst>
      <p:ext uri="{BB962C8B-B14F-4D97-AF65-F5344CB8AC3E}">
        <p14:creationId xmlns:p14="http://schemas.microsoft.com/office/powerpoint/2010/main" val="295463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08A4CB-9D41-904D-897D-5C9D7DE0ED6E}"/>
              </a:ext>
            </a:extLst>
          </p:cNvPr>
          <p:cNvSpPr>
            <a:spLocks noGrp="1"/>
          </p:cNvSpPr>
          <p:nvPr>
            <p:ph idx="1"/>
          </p:nvPr>
        </p:nvSpPr>
        <p:spPr>
          <a:xfrm>
            <a:off x="1878677" y="465513"/>
            <a:ext cx="9132915" cy="5368636"/>
          </a:xfrm>
        </p:spPr>
        <p:txBody>
          <a:bodyPr/>
          <a:lstStyle/>
          <a:p>
            <a:pPr marL="0" indent="0" algn="ctr">
              <a:buNone/>
            </a:pPr>
            <a:endParaRPr lang="en-US" sz="3600" b="1" dirty="0"/>
          </a:p>
          <a:p>
            <a:pPr marL="0" indent="0" algn="ctr">
              <a:buNone/>
            </a:pPr>
            <a:r>
              <a:rPr lang="en-US" sz="6000" b="1" dirty="0"/>
              <a:t>Thank You!</a:t>
            </a:r>
          </a:p>
          <a:p>
            <a:pPr marL="0" indent="0" algn="ctr">
              <a:buNone/>
            </a:pPr>
            <a:endParaRPr lang="en-US" sz="6000" b="1" dirty="0"/>
          </a:p>
          <a:p>
            <a:pPr marL="0" indent="0" algn="ctr">
              <a:buNone/>
            </a:pPr>
            <a:r>
              <a:rPr lang="en-US" sz="6000" b="1" dirty="0"/>
              <a:t>Questions?</a:t>
            </a:r>
          </a:p>
          <a:p>
            <a:pPr marL="0" indent="0" algn="ctr">
              <a:buNone/>
            </a:pPr>
            <a:endParaRPr lang="en-US" dirty="0"/>
          </a:p>
        </p:txBody>
      </p:sp>
      <p:sp>
        <p:nvSpPr>
          <p:cNvPr id="3" name="Slide Number Placeholder 2">
            <a:extLst>
              <a:ext uri="{FF2B5EF4-FFF2-40B4-BE49-F238E27FC236}">
                <a16:creationId xmlns:a16="http://schemas.microsoft.com/office/drawing/2014/main" id="{1816F52E-0CBC-3641-9FE8-76AB2F05769A}"/>
              </a:ext>
            </a:extLst>
          </p:cNvPr>
          <p:cNvSpPr>
            <a:spLocks noGrp="1"/>
          </p:cNvSpPr>
          <p:nvPr>
            <p:ph type="sldNum" sz="quarter" idx="11"/>
          </p:nvPr>
        </p:nvSpPr>
        <p:spPr/>
        <p:txBody>
          <a:bodyPr/>
          <a:lstStyle/>
          <a:p>
            <a:fld id="{54B0003E-5D3B-BF4B-A0A8-3D07283DD764}" type="slidenum">
              <a:rPr lang="en-US" smtClean="0"/>
              <a:pPr/>
              <a:t>15</a:t>
            </a:fld>
            <a:endParaRPr lang="en-US" dirty="0"/>
          </a:p>
        </p:txBody>
      </p:sp>
    </p:spTree>
    <p:extLst>
      <p:ext uri="{BB962C8B-B14F-4D97-AF65-F5344CB8AC3E}">
        <p14:creationId xmlns:p14="http://schemas.microsoft.com/office/powerpoint/2010/main" val="2893230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625600"/>
            <a:ext cx="4233333" cy="4301067"/>
          </a:xfrm>
        </p:spPr>
        <p:txBody>
          <a:bodyPr/>
          <a:lstStyle/>
          <a:p>
            <a:pPr marL="0" indent="0">
              <a:buNone/>
            </a:pPr>
            <a:endParaRPr lang="en-US" sz="2400" dirty="0"/>
          </a:p>
          <a:p>
            <a:r>
              <a:rPr lang="en-US" sz="2400" dirty="0"/>
              <a:t>June 2015-</a:t>
            </a:r>
          </a:p>
          <a:p>
            <a:pPr marL="0" indent="0">
              <a:buNone/>
            </a:pPr>
            <a:r>
              <a:rPr lang="en-US" sz="2400" dirty="0"/>
              <a:t> 250 individuals from the U.S. had traveled or attempted to travel to Syria or Iraq.</a:t>
            </a:r>
          </a:p>
          <a:p>
            <a:pPr marL="0" indent="0">
              <a:buNone/>
            </a:pPr>
            <a:endParaRPr lang="en-US" sz="2400" dirty="0"/>
          </a:p>
          <a:p>
            <a:r>
              <a:rPr lang="en-US" sz="2400" dirty="0"/>
              <a:t>Currently-</a:t>
            </a:r>
          </a:p>
          <a:p>
            <a:pPr marL="0" indent="0">
              <a:buNone/>
            </a:pPr>
            <a:r>
              <a:rPr lang="en-US" sz="2400" dirty="0"/>
              <a:t>The FBI is investigating homegrown violent extremists in every state. </a:t>
            </a:r>
          </a:p>
          <a:p>
            <a:pPr marL="0" indent="0">
              <a:buNone/>
            </a:pPr>
            <a:endParaRPr lang="en-US" dirty="0"/>
          </a:p>
        </p:txBody>
      </p:sp>
      <p:sp>
        <p:nvSpPr>
          <p:cNvPr id="3" name="Title 2">
            <a:extLst>
              <a:ext uri="{FF2B5EF4-FFF2-40B4-BE49-F238E27FC236}">
                <a16:creationId xmlns:a16="http://schemas.microsoft.com/office/drawing/2014/main" id="{747971B8-689F-0649-8AA8-CEBAB7BBA098}"/>
              </a:ext>
            </a:extLst>
          </p:cNvPr>
          <p:cNvSpPr>
            <a:spLocks noGrp="1"/>
          </p:cNvSpPr>
          <p:nvPr>
            <p:ph type="title"/>
          </p:nvPr>
        </p:nvSpPr>
        <p:spPr>
          <a:xfrm>
            <a:off x="2133600" y="152400"/>
            <a:ext cx="9245600" cy="680720"/>
          </a:xfrm>
        </p:spPr>
        <p:txBody>
          <a:bodyPr/>
          <a:lstStyle/>
          <a:p>
            <a:r>
              <a:rPr lang="en-US" dirty="0"/>
              <a:t>Growing Threat</a:t>
            </a:r>
          </a:p>
        </p:txBody>
      </p:sp>
      <p:pic>
        <p:nvPicPr>
          <p:cNvPr id="9" name="Picture 8">
            <a:extLst>
              <a:ext uri="{FF2B5EF4-FFF2-40B4-BE49-F238E27FC236}">
                <a16:creationId xmlns:a16="http://schemas.microsoft.com/office/drawing/2014/main" id="{D64FE2F7-2063-4C4D-BAEE-15C47ED35281}"/>
              </a:ext>
            </a:extLst>
          </p:cNvPr>
          <p:cNvPicPr>
            <a:picLocks noChangeAspect="1"/>
          </p:cNvPicPr>
          <p:nvPr/>
        </p:nvPicPr>
        <p:blipFill>
          <a:blip r:embed="rId3"/>
          <a:stretch>
            <a:fillRect/>
          </a:stretch>
        </p:blipFill>
        <p:spPr>
          <a:xfrm>
            <a:off x="4250266" y="833120"/>
            <a:ext cx="6654800" cy="5422900"/>
          </a:xfrm>
          <a:prstGeom prst="rect">
            <a:avLst/>
          </a:prstGeom>
        </p:spPr>
      </p:pic>
      <p:sp>
        <p:nvSpPr>
          <p:cNvPr id="2" name="Slide Number Placeholder 1">
            <a:extLst>
              <a:ext uri="{FF2B5EF4-FFF2-40B4-BE49-F238E27FC236}">
                <a16:creationId xmlns:a16="http://schemas.microsoft.com/office/drawing/2014/main" id="{148BBC8B-79B2-FD42-B79F-92B32EB0CE17}"/>
              </a:ext>
            </a:extLst>
          </p:cNvPr>
          <p:cNvSpPr>
            <a:spLocks noGrp="1"/>
          </p:cNvSpPr>
          <p:nvPr>
            <p:ph type="sldNum" sz="quarter" idx="11"/>
          </p:nvPr>
        </p:nvSpPr>
        <p:spPr/>
        <p:txBody>
          <a:bodyPr/>
          <a:lstStyle/>
          <a:p>
            <a:fld id="{54B0003E-5D3B-BF4B-A0A8-3D07283DD764}"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BD541C-D53A-DF41-B37D-A63D439E7912}"/>
              </a:ext>
            </a:extLst>
          </p:cNvPr>
          <p:cNvSpPr>
            <a:spLocks noGrp="1"/>
          </p:cNvSpPr>
          <p:nvPr>
            <p:ph idx="1"/>
          </p:nvPr>
        </p:nvSpPr>
        <p:spPr>
          <a:xfrm>
            <a:off x="817033" y="1806943"/>
            <a:ext cx="7226300" cy="3987800"/>
          </a:xfrm>
        </p:spPr>
        <p:txBody>
          <a:bodyPr/>
          <a:lstStyle/>
          <a:p>
            <a:pPr marL="514350" indent="-514350">
              <a:buFont typeface="+mj-lt"/>
              <a:buAutoNum type="arabicPeriod"/>
            </a:pPr>
            <a:r>
              <a:rPr lang="en-US" dirty="0"/>
              <a:t> Stop the spread of violent extremism within United States prison systems.</a:t>
            </a:r>
          </a:p>
          <a:p>
            <a:pPr marL="514350" indent="-514350">
              <a:buFont typeface="+mj-lt"/>
              <a:buAutoNum type="arabicPeriod"/>
            </a:pPr>
            <a:endParaRPr lang="en-US" dirty="0"/>
          </a:p>
          <a:p>
            <a:pPr marL="514350" indent="-514350">
              <a:buFont typeface="+mj-lt"/>
              <a:buAutoNum type="arabicPeriod"/>
            </a:pPr>
            <a:r>
              <a:rPr lang="en-US" dirty="0"/>
              <a:t>Better understand the mechanisms of radicalization and potentially to be able to identify those who could be more susceptible to violent ideologies.</a:t>
            </a:r>
          </a:p>
          <a:p>
            <a:pPr marL="514350" indent="-514350">
              <a:buFont typeface="+mj-lt"/>
              <a:buAutoNum type="arabicPeriod"/>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676EE3D9-3B1A-B748-B8B2-6AA14837F67C}"/>
              </a:ext>
            </a:extLst>
          </p:cNvPr>
          <p:cNvSpPr>
            <a:spLocks noGrp="1"/>
          </p:cNvSpPr>
          <p:nvPr>
            <p:ph type="sldNum" sz="quarter" idx="11"/>
          </p:nvPr>
        </p:nvSpPr>
        <p:spPr/>
        <p:txBody>
          <a:bodyPr/>
          <a:lstStyle/>
          <a:p>
            <a:fld id="{54B0003E-5D3B-BF4B-A0A8-3D07283DD764}" type="slidenum">
              <a:rPr lang="en-US" smtClean="0"/>
              <a:pPr/>
              <a:t>3</a:t>
            </a:fld>
            <a:endParaRPr lang="en-US" dirty="0"/>
          </a:p>
        </p:txBody>
      </p:sp>
      <p:sp>
        <p:nvSpPr>
          <p:cNvPr id="4" name="Title 3">
            <a:extLst>
              <a:ext uri="{FF2B5EF4-FFF2-40B4-BE49-F238E27FC236}">
                <a16:creationId xmlns:a16="http://schemas.microsoft.com/office/drawing/2014/main" id="{ECA182FB-0795-6440-9E37-564C429A700D}"/>
              </a:ext>
            </a:extLst>
          </p:cNvPr>
          <p:cNvSpPr>
            <a:spLocks noGrp="1"/>
          </p:cNvSpPr>
          <p:nvPr>
            <p:ph type="title"/>
          </p:nvPr>
        </p:nvSpPr>
        <p:spPr>
          <a:xfrm>
            <a:off x="1879600" y="135467"/>
            <a:ext cx="9245600" cy="677333"/>
          </a:xfrm>
        </p:spPr>
        <p:txBody>
          <a:bodyPr/>
          <a:lstStyle/>
          <a:p>
            <a:r>
              <a:rPr lang="en-US" dirty="0"/>
              <a:t>Objectives</a:t>
            </a:r>
          </a:p>
        </p:txBody>
      </p:sp>
      <p:pic>
        <p:nvPicPr>
          <p:cNvPr id="6" name="Picture 5">
            <a:extLst>
              <a:ext uri="{FF2B5EF4-FFF2-40B4-BE49-F238E27FC236}">
                <a16:creationId xmlns:a16="http://schemas.microsoft.com/office/drawing/2014/main" id="{A61FC9E8-3292-5249-9239-51D23428BD89}"/>
              </a:ext>
            </a:extLst>
          </p:cNvPr>
          <p:cNvPicPr>
            <a:picLocks noChangeAspect="1"/>
          </p:cNvPicPr>
          <p:nvPr/>
        </p:nvPicPr>
        <p:blipFill>
          <a:blip r:embed="rId2"/>
          <a:stretch>
            <a:fillRect/>
          </a:stretch>
        </p:blipFill>
        <p:spPr>
          <a:xfrm>
            <a:off x="8043333" y="1097229"/>
            <a:ext cx="3623733" cy="2287321"/>
          </a:xfrm>
          <a:prstGeom prst="rect">
            <a:avLst/>
          </a:prstGeom>
        </p:spPr>
      </p:pic>
      <p:pic>
        <p:nvPicPr>
          <p:cNvPr id="8" name="Picture 7">
            <a:extLst>
              <a:ext uri="{FF2B5EF4-FFF2-40B4-BE49-F238E27FC236}">
                <a16:creationId xmlns:a16="http://schemas.microsoft.com/office/drawing/2014/main" id="{93E1EBD0-3A30-1D45-8C03-43B018A62C58}"/>
              </a:ext>
            </a:extLst>
          </p:cNvPr>
          <p:cNvPicPr>
            <a:picLocks noChangeAspect="1"/>
          </p:cNvPicPr>
          <p:nvPr/>
        </p:nvPicPr>
        <p:blipFill>
          <a:blip r:embed="rId3"/>
          <a:stretch>
            <a:fillRect/>
          </a:stretch>
        </p:blipFill>
        <p:spPr>
          <a:xfrm>
            <a:off x="8043333" y="3608819"/>
            <a:ext cx="3784600" cy="2119376"/>
          </a:xfrm>
          <a:prstGeom prst="rect">
            <a:avLst/>
          </a:prstGeom>
        </p:spPr>
      </p:pic>
    </p:spTree>
    <p:extLst>
      <p:ext uri="{BB962C8B-B14F-4D97-AF65-F5344CB8AC3E}">
        <p14:creationId xmlns:p14="http://schemas.microsoft.com/office/powerpoint/2010/main" val="389230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AA46C7-3D52-4748-9872-8774B9C24E2D}"/>
              </a:ext>
            </a:extLst>
          </p:cNvPr>
          <p:cNvSpPr>
            <a:spLocks noGrp="1"/>
          </p:cNvSpPr>
          <p:nvPr>
            <p:ph idx="1"/>
          </p:nvPr>
        </p:nvSpPr>
        <p:spPr>
          <a:xfrm>
            <a:off x="355600" y="2069253"/>
            <a:ext cx="3759200" cy="3657600"/>
          </a:xfrm>
        </p:spPr>
        <p:txBody>
          <a:bodyPr/>
          <a:lstStyle/>
          <a:p>
            <a:r>
              <a:rPr lang="en-US" sz="2800" dirty="0"/>
              <a:t>Boston- </a:t>
            </a:r>
          </a:p>
          <a:p>
            <a:pPr marL="0" indent="0">
              <a:buNone/>
            </a:pPr>
            <a:r>
              <a:rPr lang="en-US" sz="2800" dirty="0"/>
              <a:t>Interventions for radicalized individuals.</a:t>
            </a:r>
          </a:p>
          <a:p>
            <a:r>
              <a:rPr lang="en-US" sz="2800" dirty="0"/>
              <a:t>Minneapolis-St. Paul-</a:t>
            </a:r>
          </a:p>
          <a:p>
            <a:pPr marL="0" indent="0">
              <a:buNone/>
            </a:pPr>
            <a:r>
              <a:rPr lang="en-US" sz="2800" dirty="0"/>
              <a:t>Societal level concerns.</a:t>
            </a:r>
          </a:p>
          <a:p>
            <a:r>
              <a:rPr lang="en-US" sz="2800" dirty="0"/>
              <a:t>Los Angeles-</a:t>
            </a:r>
          </a:p>
          <a:p>
            <a:pPr marL="0" indent="0">
              <a:buNone/>
            </a:pPr>
            <a:r>
              <a:rPr lang="en-US" sz="2800" dirty="0"/>
              <a:t> Community engagement.</a:t>
            </a:r>
          </a:p>
        </p:txBody>
      </p:sp>
      <p:sp>
        <p:nvSpPr>
          <p:cNvPr id="3" name="Title 2">
            <a:extLst>
              <a:ext uri="{FF2B5EF4-FFF2-40B4-BE49-F238E27FC236}">
                <a16:creationId xmlns:a16="http://schemas.microsoft.com/office/drawing/2014/main" id="{10596717-C9E7-5D48-ADD1-EC791ECF524A}"/>
              </a:ext>
            </a:extLst>
          </p:cNvPr>
          <p:cNvSpPr>
            <a:spLocks noGrp="1"/>
          </p:cNvSpPr>
          <p:nvPr>
            <p:ph type="title"/>
          </p:nvPr>
        </p:nvSpPr>
        <p:spPr>
          <a:xfrm>
            <a:off x="1882987" y="0"/>
            <a:ext cx="9245600" cy="863600"/>
          </a:xfrm>
        </p:spPr>
        <p:txBody>
          <a:bodyPr/>
          <a:lstStyle/>
          <a:p>
            <a:r>
              <a:rPr lang="en-US" dirty="0"/>
              <a:t>Counter Violent Extremism Strategies</a:t>
            </a:r>
          </a:p>
        </p:txBody>
      </p:sp>
      <p:sp>
        <p:nvSpPr>
          <p:cNvPr id="4" name="TextBox 3">
            <a:extLst>
              <a:ext uri="{FF2B5EF4-FFF2-40B4-BE49-F238E27FC236}">
                <a16:creationId xmlns:a16="http://schemas.microsoft.com/office/drawing/2014/main" id="{7A4ACAA1-EFD5-854A-8720-82C8F0C0ED11}"/>
              </a:ext>
            </a:extLst>
          </p:cNvPr>
          <p:cNvSpPr txBox="1"/>
          <p:nvPr/>
        </p:nvSpPr>
        <p:spPr>
          <a:xfrm>
            <a:off x="4795520" y="1058247"/>
            <a:ext cx="6197600" cy="2554545"/>
          </a:xfrm>
          <a:prstGeom prst="rect">
            <a:avLst/>
          </a:prstGeom>
          <a:noFill/>
        </p:spPr>
        <p:txBody>
          <a:bodyPr wrap="square" rtlCol="0">
            <a:spAutoFit/>
          </a:bodyPr>
          <a:lstStyle/>
          <a:p>
            <a:pPr algn="ctr"/>
            <a:r>
              <a:rPr lang="en-US" sz="2800" dirty="0"/>
              <a:t>Challenges:</a:t>
            </a:r>
          </a:p>
          <a:p>
            <a:pPr marL="342900" indent="-342900">
              <a:buFont typeface="Arial" panose="020B0604020202020204" pitchFamily="34" charset="0"/>
              <a:buChar char="•"/>
            </a:pPr>
            <a:r>
              <a:rPr lang="en-US" sz="2800" dirty="0"/>
              <a:t>Lack of funding.</a:t>
            </a:r>
          </a:p>
          <a:p>
            <a:pPr marL="342900" indent="-342900">
              <a:buFont typeface="Arial" panose="020B0604020202020204" pitchFamily="34" charset="0"/>
              <a:buChar char="•"/>
            </a:pPr>
            <a:r>
              <a:rPr lang="en-US" sz="2800" dirty="0"/>
              <a:t>Lack of lead agency.</a:t>
            </a:r>
          </a:p>
          <a:p>
            <a:pPr marL="342900" indent="-342900">
              <a:buFont typeface="Arial" panose="020B0604020202020204" pitchFamily="34" charset="0"/>
              <a:buChar char="•"/>
            </a:pPr>
            <a:r>
              <a:rPr lang="en-US" sz="2800" dirty="0"/>
              <a:t>Singular ideologic focus.</a:t>
            </a:r>
          </a:p>
          <a:p>
            <a:pPr marL="342900" indent="-342900">
              <a:buFont typeface="Arial" panose="020B0604020202020204" pitchFamily="34" charset="0"/>
              <a:buChar char="•"/>
            </a:pPr>
            <a:r>
              <a:rPr lang="en-US" sz="2800" dirty="0"/>
              <a:t>Resistance from Muslim communities. </a:t>
            </a:r>
          </a:p>
          <a:p>
            <a:pPr marL="342900" indent="-34290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908E5710-1E69-4E4B-B6C2-627B68C8AABD}"/>
              </a:ext>
            </a:extLst>
          </p:cNvPr>
          <p:cNvPicPr>
            <a:picLocks noChangeAspect="1"/>
          </p:cNvPicPr>
          <p:nvPr/>
        </p:nvPicPr>
        <p:blipFill>
          <a:blip r:embed="rId3"/>
          <a:stretch>
            <a:fillRect/>
          </a:stretch>
        </p:blipFill>
        <p:spPr>
          <a:xfrm>
            <a:off x="4795520" y="3295524"/>
            <a:ext cx="5730240" cy="2830935"/>
          </a:xfrm>
          <a:prstGeom prst="rect">
            <a:avLst/>
          </a:prstGeom>
        </p:spPr>
      </p:pic>
      <p:sp>
        <p:nvSpPr>
          <p:cNvPr id="5" name="Slide Number Placeholder 4">
            <a:extLst>
              <a:ext uri="{FF2B5EF4-FFF2-40B4-BE49-F238E27FC236}">
                <a16:creationId xmlns:a16="http://schemas.microsoft.com/office/drawing/2014/main" id="{84057923-F70E-EF42-8016-985F144C380E}"/>
              </a:ext>
            </a:extLst>
          </p:cNvPr>
          <p:cNvSpPr>
            <a:spLocks noGrp="1"/>
          </p:cNvSpPr>
          <p:nvPr>
            <p:ph type="sldNum" sz="quarter" idx="11"/>
          </p:nvPr>
        </p:nvSpPr>
        <p:spPr/>
        <p:txBody>
          <a:bodyPr/>
          <a:lstStyle/>
          <a:p>
            <a:fld id="{54B0003E-5D3B-BF4B-A0A8-3D07283DD764}" type="slidenum">
              <a:rPr lang="en-US" smtClean="0"/>
              <a:pPr/>
              <a:t>4</a:t>
            </a:fld>
            <a:endParaRPr lang="en-US" dirty="0"/>
          </a:p>
        </p:txBody>
      </p:sp>
    </p:spTree>
    <p:extLst>
      <p:ext uri="{BB962C8B-B14F-4D97-AF65-F5344CB8AC3E}">
        <p14:creationId xmlns:p14="http://schemas.microsoft.com/office/powerpoint/2010/main" val="120177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FDD95-C778-6541-AE05-E8FE1FEA86D2}"/>
              </a:ext>
            </a:extLst>
          </p:cNvPr>
          <p:cNvSpPr>
            <a:spLocks noGrp="1"/>
          </p:cNvSpPr>
          <p:nvPr>
            <p:ph idx="1"/>
          </p:nvPr>
        </p:nvSpPr>
        <p:spPr>
          <a:xfrm>
            <a:off x="914399" y="1752600"/>
            <a:ext cx="5852161" cy="4297568"/>
          </a:xfrm>
        </p:spPr>
        <p:txBody>
          <a:bodyPr/>
          <a:lstStyle/>
          <a:p>
            <a:r>
              <a:rPr lang="en-US" sz="2400" dirty="0"/>
              <a:t>U.S. prisons hold 443 convicted terrorists. (2016)</a:t>
            </a:r>
          </a:p>
          <a:p>
            <a:r>
              <a:rPr lang="en-US" sz="2400" dirty="0"/>
              <a:t>General population prisoners are easy targets to extremist ideology due to isolation from society and the search for something to belong to.</a:t>
            </a:r>
          </a:p>
          <a:p>
            <a:r>
              <a:rPr lang="en-US" sz="2400" dirty="0"/>
              <a:t>Although it is not always the case that terrorist plans are being created in prisons, there is a risk that newly radicalized inmates will be released and then carry out an act of violence. </a:t>
            </a:r>
          </a:p>
          <a:p>
            <a:endParaRPr lang="en-US" dirty="0"/>
          </a:p>
          <a:p>
            <a:endParaRPr lang="en-US" dirty="0"/>
          </a:p>
        </p:txBody>
      </p:sp>
      <p:sp>
        <p:nvSpPr>
          <p:cNvPr id="3" name="Title 2">
            <a:extLst>
              <a:ext uri="{FF2B5EF4-FFF2-40B4-BE49-F238E27FC236}">
                <a16:creationId xmlns:a16="http://schemas.microsoft.com/office/drawing/2014/main" id="{D7972BFE-EC89-014E-AC69-00FB2278A753}"/>
              </a:ext>
            </a:extLst>
          </p:cNvPr>
          <p:cNvSpPr>
            <a:spLocks noGrp="1"/>
          </p:cNvSpPr>
          <p:nvPr>
            <p:ph type="title"/>
          </p:nvPr>
        </p:nvSpPr>
        <p:spPr>
          <a:xfrm>
            <a:off x="2015374" y="152400"/>
            <a:ext cx="9245600" cy="595745"/>
          </a:xfrm>
        </p:spPr>
        <p:txBody>
          <a:bodyPr/>
          <a:lstStyle/>
          <a:p>
            <a:r>
              <a:rPr lang="en-US" dirty="0"/>
              <a:t>Prisoner Radicalization</a:t>
            </a:r>
          </a:p>
        </p:txBody>
      </p:sp>
      <p:pic>
        <p:nvPicPr>
          <p:cNvPr id="5" name="Picture 4">
            <a:extLst>
              <a:ext uri="{FF2B5EF4-FFF2-40B4-BE49-F238E27FC236}">
                <a16:creationId xmlns:a16="http://schemas.microsoft.com/office/drawing/2014/main" id="{F1EB111C-A0ED-A04C-96B4-6DB5E6C896A5}"/>
              </a:ext>
            </a:extLst>
          </p:cNvPr>
          <p:cNvPicPr>
            <a:picLocks noChangeAspect="1"/>
          </p:cNvPicPr>
          <p:nvPr/>
        </p:nvPicPr>
        <p:blipFill>
          <a:blip r:embed="rId3"/>
          <a:stretch>
            <a:fillRect/>
          </a:stretch>
        </p:blipFill>
        <p:spPr>
          <a:xfrm>
            <a:off x="7052194" y="748145"/>
            <a:ext cx="3388591" cy="5302023"/>
          </a:xfrm>
          <a:prstGeom prst="rect">
            <a:avLst/>
          </a:prstGeom>
        </p:spPr>
      </p:pic>
      <p:sp>
        <p:nvSpPr>
          <p:cNvPr id="4" name="Slide Number Placeholder 3">
            <a:extLst>
              <a:ext uri="{FF2B5EF4-FFF2-40B4-BE49-F238E27FC236}">
                <a16:creationId xmlns:a16="http://schemas.microsoft.com/office/drawing/2014/main" id="{B0B11217-C43A-3244-BA24-4E89598CF395}"/>
              </a:ext>
            </a:extLst>
          </p:cNvPr>
          <p:cNvSpPr>
            <a:spLocks noGrp="1"/>
          </p:cNvSpPr>
          <p:nvPr>
            <p:ph type="sldNum" sz="quarter" idx="11"/>
          </p:nvPr>
        </p:nvSpPr>
        <p:spPr/>
        <p:txBody>
          <a:bodyPr/>
          <a:lstStyle/>
          <a:p>
            <a:fld id="{54B0003E-5D3B-BF4B-A0A8-3D07283DD764}" type="slidenum">
              <a:rPr lang="en-US" smtClean="0"/>
              <a:pPr/>
              <a:t>5</a:t>
            </a:fld>
            <a:endParaRPr lang="en-US" dirty="0"/>
          </a:p>
        </p:txBody>
      </p:sp>
    </p:spTree>
    <p:extLst>
      <p:ext uri="{BB962C8B-B14F-4D97-AF65-F5344CB8AC3E}">
        <p14:creationId xmlns:p14="http://schemas.microsoft.com/office/powerpoint/2010/main" val="68058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6C2D19-468F-4D4A-A024-55967D579069}"/>
              </a:ext>
            </a:extLst>
          </p:cNvPr>
          <p:cNvSpPr>
            <a:spLocks noGrp="1"/>
          </p:cNvSpPr>
          <p:nvPr>
            <p:ph idx="1"/>
          </p:nvPr>
        </p:nvSpPr>
        <p:spPr>
          <a:xfrm>
            <a:off x="914400" y="1752600"/>
            <a:ext cx="5147733" cy="4114800"/>
          </a:xfrm>
        </p:spPr>
        <p:txBody>
          <a:bodyPr/>
          <a:lstStyle/>
          <a:p>
            <a:r>
              <a:rPr lang="en-US" sz="2800" dirty="0"/>
              <a:t>Indicted in 2005 for plotting to attack U.S. military facilities, Israeli government facilities, and Jewish synagogues in L.A.</a:t>
            </a:r>
          </a:p>
          <a:p>
            <a:r>
              <a:rPr lang="en-US" sz="2800" dirty="0"/>
              <a:t>Formulated this attack while in a California prison</a:t>
            </a:r>
          </a:p>
          <a:p>
            <a:r>
              <a:rPr lang="en-US" sz="2800" dirty="0"/>
              <a:t>Became radicalized while serving a ten year sentence for robbery.</a:t>
            </a:r>
          </a:p>
        </p:txBody>
      </p:sp>
      <p:sp>
        <p:nvSpPr>
          <p:cNvPr id="3" name="Slide Number Placeholder 2">
            <a:extLst>
              <a:ext uri="{FF2B5EF4-FFF2-40B4-BE49-F238E27FC236}">
                <a16:creationId xmlns:a16="http://schemas.microsoft.com/office/drawing/2014/main" id="{3FC9646C-D946-984D-9C75-A40173D9264F}"/>
              </a:ext>
            </a:extLst>
          </p:cNvPr>
          <p:cNvSpPr>
            <a:spLocks noGrp="1"/>
          </p:cNvSpPr>
          <p:nvPr>
            <p:ph type="sldNum" sz="quarter" idx="11"/>
          </p:nvPr>
        </p:nvSpPr>
        <p:spPr/>
        <p:txBody>
          <a:bodyPr/>
          <a:lstStyle/>
          <a:p>
            <a:fld id="{54B0003E-5D3B-BF4B-A0A8-3D07283DD764}" type="slidenum">
              <a:rPr lang="en-US" smtClean="0"/>
              <a:pPr/>
              <a:t>6</a:t>
            </a:fld>
            <a:endParaRPr lang="en-US" dirty="0"/>
          </a:p>
        </p:txBody>
      </p:sp>
      <p:sp>
        <p:nvSpPr>
          <p:cNvPr id="4" name="Title 3">
            <a:extLst>
              <a:ext uri="{FF2B5EF4-FFF2-40B4-BE49-F238E27FC236}">
                <a16:creationId xmlns:a16="http://schemas.microsoft.com/office/drawing/2014/main" id="{1344D8EB-A34D-6442-A0F5-4F9050C1A4A9}"/>
              </a:ext>
            </a:extLst>
          </p:cNvPr>
          <p:cNvSpPr>
            <a:spLocks noGrp="1"/>
          </p:cNvSpPr>
          <p:nvPr>
            <p:ph type="title"/>
          </p:nvPr>
        </p:nvSpPr>
        <p:spPr/>
        <p:txBody>
          <a:bodyPr/>
          <a:lstStyle/>
          <a:p>
            <a:r>
              <a:rPr lang="en-US" dirty="0"/>
              <a:t>Kevin Lamar James</a:t>
            </a:r>
          </a:p>
        </p:txBody>
      </p:sp>
      <p:pic>
        <p:nvPicPr>
          <p:cNvPr id="5" name="Picture 4">
            <a:extLst>
              <a:ext uri="{FF2B5EF4-FFF2-40B4-BE49-F238E27FC236}">
                <a16:creationId xmlns:a16="http://schemas.microsoft.com/office/drawing/2014/main" id="{135DB811-5537-AB4F-8234-D1A8E0ECC001}"/>
              </a:ext>
            </a:extLst>
          </p:cNvPr>
          <p:cNvPicPr>
            <a:picLocks noChangeAspect="1"/>
          </p:cNvPicPr>
          <p:nvPr/>
        </p:nvPicPr>
        <p:blipFill>
          <a:blip r:embed="rId3"/>
          <a:stretch>
            <a:fillRect/>
          </a:stretch>
        </p:blipFill>
        <p:spPr>
          <a:xfrm>
            <a:off x="6891867" y="1093894"/>
            <a:ext cx="4115092" cy="4773506"/>
          </a:xfrm>
          <a:prstGeom prst="rect">
            <a:avLst/>
          </a:prstGeom>
        </p:spPr>
      </p:pic>
    </p:spTree>
    <p:extLst>
      <p:ext uri="{BB962C8B-B14F-4D97-AF65-F5344CB8AC3E}">
        <p14:creationId xmlns:p14="http://schemas.microsoft.com/office/powerpoint/2010/main" val="247720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1E3296-5AD4-CF40-874C-FF458E2DE6F2}"/>
              </a:ext>
            </a:extLst>
          </p:cNvPr>
          <p:cNvSpPr>
            <a:spLocks noGrp="1"/>
          </p:cNvSpPr>
          <p:nvPr>
            <p:ph idx="1"/>
          </p:nvPr>
        </p:nvSpPr>
        <p:spPr/>
        <p:txBody>
          <a:bodyPr/>
          <a:lstStyle/>
          <a:p>
            <a:r>
              <a:rPr lang="en-US" dirty="0"/>
              <a:t>Enact segregation between general population prisoners and prisoners convicted due to acts of terror or extremism.</a:t>
            </a:r>
          </a:p>
          <a:p>
            <a:pPr lvl="1"/>
            <a:r>
              <a:rPr lang="en-US" dirty="0"/>
              <a:t>Limits the spread of violent ideology</a:t>
            </a:r>
          </a:p>
          <a:p>
            <a:pPr marL="0" indent="0">
              <a:buNone/>
            </a:pPr>
            <a:endParaRPr lang="en-US" dirty="0"/>
          </a:p>
          <a:p>
            <a:r>
              <a:rPr lang="en-US" dirty="0"/>
              <a:t>Establish a mandatory deradicalization program for extremist prisoners.</a:t>
            </a:r>
          </a:p>
          <a:p>
            <a:pPr lvl="1"/>
            <a:r>
              <a:rPr lang="en-US" dirty="0"/>
              <a:t>Offers change in behavior and thought. Goal outcome is to prevent violent acts from being committed post-release.</a:t>
            </a:r>
          </a:p>
          <a:p>
            <a:pPr marL="0" indent="0">
              <a:buNone/>
            </a:pPr>
            <a:endParaRPr lang="en-US" dirty="0"/>
          </a:p>
          <a:p>
            <a:pPr marL="0" indent="0">
              <a:buNone/>
            </a:pPr>
            <a:endParaRPr lang="en-US" b="1" dirty="0"/>
          </a:p>
        </p:txBody>
      </p:sp>
      <p:sp>
        <p:nvSpPr>
          <p:cNvPr id="3" name="Title 2">
            <a:extLst>
              <a:ext uri="{FF2B5EF4-FFF2-40B4-BE49-F238E27FC236}">
                <a16:creationId xmlns:a16="http://schemas.microsoft.com/office/drawing/2014/main" id="{CFE8A483-CABC-DD4B-A87B-8914705D78FE}"/>
              </a:ext>
            </a:extLst>
          </p:cNvPr>
          <p:cNvSpPr>
            <a:spLocks noGrp="1"/>
          </p:cNvSpPr>
          <p:nvPr>
            <p:ph type="title"/>
          </p:nvPr>
        </p:nvSpPr>
        <p:spPr>
          <a:xfrm>
            <a:off x="2133600" y="152400"/>
            <a:ext cx="9245600" cy="1600200"/>
          </a:xfrm>
        </p:spPr>
        <p:txBody>
          <a:bodyPr/>
          <a:lstStyle/>
          <a:p>
            <a:r>
              <a:rPr lang="en-US" dirty="0"/>
              <a:t>Policy Recommendation 1 </a:t>
            </a:r>
            <a:br>
              <a:rPr lang="en-US" dirty="0"/>
            </a:br>
            <a:r>
              <a:rPr lang="en-US" sz="3200" dirty="0"/>
              <a:t>Objective 1: Reduce spread of extremist ideology in prison systems</a:t>
            </a:r>
            <a:endParaRPr lang="en-US" dirty="0"/>
          </a:p>
        </p:txBody>
      </p:sp>
      <p:sp>
        <p:nvSpPr>
          <p:cNvPr id="4" name="Slide Number Placeholder 3">
            <a:extLst>
              <a:ext uri="{FF2B5EF4-FFF2-40B4-BE49-F238E27FC236}">
                <a16:creationId xmlns:a16="http://schemas.microsoft.com/office/drawing/2014/main" id="{3D9434C0-CCAB-E84A-8FAB-6E603AA64E8A}"/>
              </a:ext>
            </a:extLst>
          </p:cNvPr>
          <p:cNvSpPr>
            <a:spLocks noGrp="1"/>
          </p:cNvSpPr>
          <p:nvPr>
            <p:ph type="sldNum" sz="quarter" idx="11"/>
          </p:nvPr>
        </p:nvSpPr>
        <p:spPr/>
        <p:txBody>
          <a:bodyPr/>
          <a:lstStyle/>
          <a:p>
            <a:fld id="{54B0003E-5D3B-BF4B-A0A8-3D07283DD764}" type="slidenum">
              <a:rPr lang="en-US" smtClean="0"/>
              <a:pPr/>
              <a:t>7</a:t>
            </a:fld>
            <a:endParaRPr lang="en-US" dirty="0"/>
          </a:p>
        </p:txBody>
      </p:sp>
    </p:spTree>
    <p:extLst>
      <p:ext uri="{BB962C8B-B14F-4D97-AF65-F5344CB8AC3E}">
        <p14:creationId xmlns:p14="http://schemas.microsoft.com/office/powerpoint/2010/main" val="279951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E38853-375C-1041-B600-09F759B80245}"/>
              </a:ext>
            </a:extLst>
          </p:cNvPr>
          <p:cNvSpPr>
            <a:spLocks noGrp="1"/>
          </p:cNvSpPr>
          <p:nvPr>
            <p:ph idx="1"/>
          </p:nvPr>
        </p:nvSpPr>
        <p:spPr>
          <a:xfrm>
            <a:off x="745069" y="1913467"/>
            <a:ext cx="10684931" cy="4563533"/>
          </a:xfrm>
        </p:spPr>
        <p:txBody>
          <a:bodyPr/>
          <a:lstStyle/>
          <a:p>
            <a:pPr marL="0" indent="0" algn="ctr">
              <a:buNone/>
            </a:pPr>
            <a:r>
              <a:rPr lang="en-US" dirty="0"/>
              <a:t>“We just don’t know, because we aren’t tracking this category of prisoner, authorities are reluctant to target individuals based on their religion.”</a:t>
            </a:r>
          </a:p>
          <a:p>
            <a:pPr marL="0" indent="0" algn="ctr">
              <a:buNone/>
            </a:pPr>
            <a:r>
              <a:rPr lang="en-US" sz="2000" dirty="0"/>
              <a:t>-Eric </a:t>
            </a:r>
            <a:r>
              <a:rPr lang="en-US" sz="2000" dirty="0" err="1"/>
              <a:t>Rosand</a:t>
            </a:r>
            <a:r>
              <a:rPr lang="en-US" sz="2000" dirty="0"/>
              <a:t>, Former State Department Official</a:t>
            </a:r>
          </a:p>
          <a:p>
            <a:pPr marL="0" indent="0" algn="ctr">
              <a:buNone/>
            </a:pPr>
            <a:endParaRPr lang="en-US" sz="2000" dirty="0"/>
          </a:p>
          <a:p>
            <a:pPr marL="0" indent="0">
              <a:buNone/>
            </a:pPr>
            <a:r>
              <a:rPr lang="en-US" dirty="0"/>
              <a:t>By tracking these prisoners via big data we can reduce the radicalization of prisoners and potentially find a correlation between extremists outside of religion. </a:t>
            </a:r>
          </a:p>
        </p:txBody>
      </p:sp>
      <p:sp>
        <p:nvSpPr>
          <p:cNvPr id="3" name="Slide Number Placeholder 2">
            <a:extLst>
              <a:ext uri="{FF2B5EF4-FFF2-40B4-BE49-F238E27FC236}">
                <a16:creationId xmlns:a16="http://schemas.microsoft.com/office/drawing/2014/main" id="{14F20620-B12B-5944-AABA-A4FC002D9C79}"/>
              </a:ext>
            </a:extLst>
          </p:cNvPr>
          <p:cNvSpPr>
            <a:spLocks noGrp="1"/>
          </p:cNvSpPr>
          <p:nvPr>
            <p:ph type="sldNum" sz="quarter" idx="11"/>
          </p:nvPr>
        </p:nvSpPr>
        <p:spPr/>
        <p:txBody>
          <a:bodyPr/>
          <a:lstStyle/>
          <a:p>
            <a:fld id="{54B0003E-5D3B-BF4B-A0A8-3D07283DD764}" type="slidenum">
              <a:rPr lang="en-US" smtClean="0"/>
              <a:pPr/>
              <a:t>8</a:t>
            </a:fld>
            <a:endParaRPr lang="en-US" dirty="0"/>
          </a:p>
        </p:txBody>
      </p:sp>
      <p:pic>
        <p:nvPicPr>
          <p:cNvPr id="6" name="Picture 5">
            <a:extLst>
              <a:ext uri="{FF2B5EF4-FFF2-40B4-BE49-F238E27FC236}">
                <a16:creationId xmlns:a16="http://schemas.microsoft.com/office/drawing/2014/main" id="{E0E4269B-2F11-5B48-A606-0AFB7092D8CB}"/>
              </a:ext>
            </a:extLst>
          </p:cNvPr>
          <p:cNvPicPr>
            <a:picLocks noChangeAspect="1"/>
          </p:cNvPicPr>
          <p:nvPr/>
        </p:nvPicPr>
        <p:blipFill>
          <a:blip r:embed="rId3"/>
          <a:stretch>
            <a:fillRect/>
          </a:stretch>
        </p:blipFill>
        <p:spPr>
          <a:xfrm>
            <a:off x="3161242" y="118533"/>
            <a:ext cx="5852584" cy="1794934"/>
          </a:xfrm>
          <a:prstGeom prst="rect">
            <a:avLst/>
          </a:prstGeom>
        </p:spPr>
      </p:pic>
    </p:spTree>
    <p:extLst>
      <p:ext uri="{BB962C8B-B14F-4D97-AF65-F5344CB8AC3E}">
        <p14:creationId xmlns:p14="http://schemas.microsoft.com/office/powerpoint/2010/main" val="215245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BD33C6-A9B6-F542-978E-54336CB6AC57}"/>
              </a:ext>
            </a:extLst>
          </p:cNvPr>
          <p:cNvSpPr>
            <a:spLocks noGrp="1"/>
          </p:cNvSpPr>
          <p:nvPr>
            <p:ph idx="1"/>
          </p:nvPr>
        </p:nvSpPr>
        <p:spPr>
          <a:xfrm>
            <a:off x="7665506" y="2204649"/>
            <a:ext cx="3459693" cy="769501"/>
          </a:xfrm>
        </p:spPr>
        <p:txBody>
          <a:bodyPr/>
          <a:lstStyle/>
          <a:p>
            <a:pPr marL="0" indent="0">
              <a:buNone/>
            </a:pPr>
            <a:r>
              <a:rPr lang="en-US" sz="2400" dirty="0"/>
              <a:t>The uncovering of hidden patterns and correlations.</a:t>
            </a:r>
          </a:p>
        </p:txBody>
      </p:sp>
      <p:sp>
        <p:nvSpPr>
          <p:cNvPr id="3" name="Title 2">
            <a:extLst>
              <a:ext uri="{FF2B5EF4-FFF2-40B4-BE49-F238E27FC236}">
                <a16:creationId xmlns:a16="http://schemas.microsoft.com/office/drawing/2014/main" id="{D8A01231-B255-DD40-990C-4DD9B23FDA79}"/>
              </a:ext>
            </a:extLst>
          </p:cNvPr>
          <p:cNvSpPr>
            <a:spLocks noGrp="1"/>
          </p:cNvSpPr>
          <p:nvPr>
            <p:ph type="title"/>
          </p:nvPr>
        </p:nvSpPr>
        <p:spPr>
          <a:xfrm>
            <a:off x="4443285" y="305325"/>
            <a:ext cx="3241726" cy="1166240"/>
          </a:xfrm>
        </p:spPr>
        <p:txBody>
          <a:bodyPr/>
          <a:lstStyle/>
          <a:p>
            <a:r>
              <a:rPr lang="en-US" dirty="0"/>
              <a:t>Big Data</a:t>
            </a:r>
          </a:p>
        </p:txBody>
      </p:sp>
      <p:sp>
        <p:nvSpPr>
          <p:cNvPr id="4" name="Slide Number Placeholder 3">
            <a:extLst>
              <a:ext uri="{FF2B5EF4-FFF2-40B4-BE49-F238E27FC236}">
                <a16:creationId xmlns:a16="http://schemas.microsoft.com/office/drawing/2014/main" id="{516B92C5-7E1C-A24A-9BF1-408D2086E4A1}"/>
              </a:ext>
            </a:extLst>
          </p:cNvPr>
          <p:cNvSpPr>
            <a:spLocks noGrp="1"/>
          </p:cNvSpPr>
          <p:nvPr>
            <p:ph type="sldNum" sz="quarter" idx="11"/>
          </p:nvPr>
        </p:nvSpPr>
        <p:spPr/>
        <p:txBody>
          <a:bodyPr/>
          <a:lstStyle/>
          <a:p>
            <a:fld id="{54B0003E-5D3B-BF4B-A0A8-3D07283DD764}" type="slidenum">
              <a:rPr lang="en-US" smtClean="0"/>
              <a:pPr/>
              <a:t>9</a:t>
            </a:fld>
            <a:endParaRPr lang="en-US" dirty="0"/>
          </a:p>
        </p:txBody>
      </p:sp>
      <p:sp>
        <p:nvSpPr>
          <p:cNvPr id="5" name="TextBox 4">
            <a:extLst>
              <a:ext uri="{FF2B5EF4-FFF2-40B4-BE49-F238E27FC236}">
                <a16:creationId xmlns:a16="http://schemas.microsoft.com/office/drawing/2014/main" id="{191B5182-A48C-9045-B98E-8CE2EA20E36B}"/>
              </a:ext>
            </a:extLst>
          </p:cNvPr>
          <p:cNvSpPr txBox="1"/>
          <p:nvPr/>
        </p:nvSpPr>
        <p:spPr>
          <a:xfrm>
            <a:off x="240173" y="2204649"/>
            <a:ext cx="2512485" cy="1107996"/>
          </a:xfrm>
          <a:prstGeom prst="rect">
            <a:avLst/>
          </a:prstGeom>
          <a:noFill/>
        </p:spPr>
        <p:txBody>
          <a:bodyPr wrap="square" rtlCol="0">
            <a:spAutoFit/>
          </a:bodyPr>
          <a:lstStyle/>
          <a:p>
            <a:r>
              <a:rPr lang="en-US" sz="2400" dirty="0"/>
              <a:t>Collection of large amounts of data.</a:t>
            </a:r>
          </a:p>
          <a:p>
            <a:endParaRPr lang="en-US" dirty="0"/>
          </a:p>
        </p:txBody>
      </p:sp>
      <p:sp>
        <p:nvSpPr>
          <p:cNvPr id="6" name="TextBox 5">
            <a:extLst>
              <a:ext uri="{FF2B5EF4-FFF2-40B4-BE49-F238E27FC236}">
                <a16:creationId xmlns:a16="http://schemas.microsoft.com/office/drawing/2014/main" id="{D547889D-E0DD-014C-820A-1979F24A328D}"/>
              </a:ext>
            </a:extLst>
          </p:cNvPr>
          <p:cNvSpPr txBox="1"/>
          <p:nvPr/>
        </p:nvSpPr>
        <p:spPr>
          <a:xfrm>
            <a:off x="3706878" y="2204649"/>
            <a:ext cx="3416300" cy="830997"/>
          </a:xfrm>
          <a:prstGeom prst="rect">
            <a:avLst/>
          </a:prstGeom>
          <a:noFill/>
        </p:spPr>
        <p:txBody>
          <a:bodyPr wrap="square" rtlCol="0">
            <a:spAutoFit/>
          </a:bodyPr>
          <a:lstStyle/>
          <a:p>
            <a:r>
              <a:rPr lang="en-US" sz="2400" dirty="0"/>
              <a:t>Automated analysis of mass amount of data.</a:t>
            </a:r>
            <a:endParaRPr lang="en-US" dirty="0"/>
          </a:p>
        </p:txBody>
      </p:sp>
      <p:sp>
        <p:nvSpPr>
          <p:cNvPr id="8" name="Right Arrow 7">
            <a:extLst>
              <a:ext uri="{FF2B5EF4-FFF2-40B4-BE49-F238E27FC236}">
                <a16:creationId xmlns:a16="http://schemas.microsoft.com/office/drawing/2014/main" id="{530D4674-4317-584B-A930-E8797A37215F}"/>
              </a:ext>
            </a:extLst>
          </p:cNvPr>
          <p:cNvSpPr/>
          <p:nvPr/>
        </p:nvSpPr>
        <p:spPr bwMode="auto">
          <a:xfrm>
            <a:off x="2682081" y="2455840"/>
            <a:ext cx="814388" cy="328613"/>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28" charset="0"/>
              <a:ea typeface="ＭＳ Ｐゴシック" pitchFamily="-128" charset="-128"/>
              <a:cs typeface="ＭＳ Ｐゴシック" pitchFamily="-128" charset="-128"/>
            </a:endParaRPr>
          </a:p>
        </p:txBody>
      </p:sp>
      <p:sp>
        <p:nvSpPr>
          <p:cNvPr id="9" name="Right Arrow 8">
            <a:extLst>
              <a:ext uri="{FF2B5EF4-FFF2-40B4-BE49-F238E27FC236}">
                <a16:creationId xmlns:a16="http://schemas.microsoft.com/office/drawing/2014/main" id="{1326B346-3608-AD4F-9882-14033F07D884}"/>
              </a:ext>
            </a:extLst>
          </p:cNvPr>
          <p:cNvSpPr/>
          <p:nvPr/>
        </p:nvSpPr>
        <p:spPr bwMode="auto">
          <a:xfrm>
            <a:off x="6589081" y="2455840"/>
            <a:ext cx="814388" cy="32777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28" charset="0"/>
              <a:ea typeface="ＭＳ Ｐゴシック" pitchFamily="-128" charset="-128"/>
              <a:cs typeface="ＭＳ Ｐゴシック" pitchFamily="-128" charset="-128"/>
            </a:endParaRPr>
          </a:p>
        </p:txBody>
      </p:sp>
      <p:sp>
        <p:nvSpPr>
          <p:cNvPr id="10" name="Right Arrow 9">
            <a:extLst>
              <a:ext uri="{FF2B5EF4-FFF2-40B4-BE49-F238E27FC236}">
                <a16:creationId xmlns:a16="http://schemas.microsoft.com/office/drawing/2014/main" id="{8D11A976-DD1D-2F45-8764-D3ED3F77E07B}"/>
              </a:ext>
            </a:extLst>
          </p:cNvPr>
          <p:cNvSpPr/>
          <p:nvPr/>
        </p:nvSpPr>
        <p:spPr bwMode="auto">
          <a:xfrm>
            <a:off x="10980042" y="2437420"/>
            <a:ext cx="814388" cy="32777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28" charset="0"/>
              <a:ea typeface="ＭＳ Ｐゴシック" pitchFamily="-128" charset="-128"/>
              <a:cs typeface="ＭＳ Ｐゴシック" pitchFamily="-128" charset="-128"/>
            </a:endParaRPr>
          </a:p>
        </p:txBody>
      </p:sp>
      <p:sp>
        <p:nvSpPr>
          <p:cNvPr id="7" name="TextBox 6">
            <a:extLst>
              <a:ext uri="{FF2B5EF4-FFF2-40B4-BE49-F238E27FC236}">
                <a16:creationId xmlns:a16="http://schemas.microsoft.com/office/drawing/2014/main" id="{75972FCA-AE74-A64B-99D3-367FA7EE90FB}"/>
              </a:ext>
            </a:extLst>
          </p:cNvPr>
          <p:cNvSpPr txBox="1"/>
          <p:nvPr/>
        </p:nvSpPr>
        <p:spPr>
          <a:xfrm>
            <a:off x="4108348" y="3150672"/>
            <a:ext cx="3911600" cy="954107"/>
          </a:xfrm>
          <a:prstGeom prst="rect">
            <a:avLst/>
          </a:prstGeom>
          <a:noFill/>
        </p:spPr>
        <p:txBody>
          <a:bodyPr wrap="square" rtlCol="0">
            <a:spAutoFit/>
          </a:bodyPr>
          <a:lstStyle/>
          <a:p>
            <a:pPr algn="ctr"/>
            <a:r>
              <a:rPr lang="en-US" sz="2800" dirty="0"/>
              <a:t>New Insights and behavioral predictions.</a:t>
            </a:r>
          </a:p>
        </p:txBody>
      </p:sp>
      <p:sp>
        <p:nvSpPr>
          <p:cNvPr id="11" name="TextBox 10">
            <a:extLst>
              <a:ext uri="{FF2B5EF4-FFF2-40B4-BE49-F238E27FC236}">
                <a16:creationId xmlns:a16="http://schemas.microsoft.com/office/drawing/2014/main" id="{955A61D7-7204-1F42-AC9A-08726C69318A}"/>
              </a:ext>
            </a:extLst>
          </p:cNvPr>
          <p:cNvSpPr txBox="1"/>
          <p:nvPr/>
        </p:nvSpPr>
        <p:spPr>
          <a:xfrm>
            <a:off x="749465" y="4633806"/>
            <a:ext cx="11044965" cy="1261884"/>
          </a:xfrm>
          <a:prstGeom prst="rect">
            <a:avLst/>
          </a:prstGeom>
          <a:noFill/>
        </p:spPr>
        <p:txBody>
          <a:bodyPr wrap="square" rtlCol="0">
            <a:spAutoFit/>
          </a:bodyPr>
          <a:lstStyle/>
          <a:p>
            <a:r>
              <a:rPr lang="en-US" sz="2400" dirty="0"/>
              <a:t> Ex.) It’s a Wednesday </a:t>
            </a:r>
            <a:r>
              <a:rPr lang="en-US" sz="2400" b="1" dirty="0"/>
              <a:t>+</a:t>
            </a:r>
            <a:r>
              <a:rPr lang="en-US" sz="2400" dirty="0"/>
              <a:t> It’s partly cloudy </a:t>
            </a:r>
            <a:r>
              <a:rPr lang="en-US" sz="2400" b="1" dirty="0"/>
              <a:t>+</a:t>
            </a:r>
            <a:r>
              <a:rPr lang="en-US" sz="2400" dirty="0"/>
              <a:t> Naomi hit snooze on her alarm </a:t>
            </a:r>
            <a:r>
              <a:rPr lang="en-US" sz="2400" b="1" dirty="0"/>
              <a:t>+</a:t>
            </a:r>
            <a:r>
              <a:rPr lang="en-US" sz="2400" dirty="0"/>
              <a:t> She missed her train </a:t>
            </a:r>
            <a:r>
              <a:rPr lang="en-US" sz="2400" b="1" dirty="0"/>
              <a:t>+</a:t>
            </a:r>
            <a:r>
              <a:rPr lang="en-US" sz="2400" dirty="0"/>
              <a:t> She has to give a presentation today </a:t>
            </a:r>
            <a:r>
              <a:rPr lang="en-US" sz="2400" b="1" dirty="0"/>
              <a:t>+</a:t>
            </a:r>
            <a:r>
              <a:rPr lang="en-US" sz="2400" dirty="0"/>
              <a:t> She’s nervous </a:t>
            </a:r>
            <a:r>
              <a:rPr lang="en-US" sz="2400" b="1" dirty="0"/>
              <a:t>+</a:t>
            </a:r>
            <a:r>
              <a:rPr lang="en-US" sz="2400" dirty="0"/>
              <a:t> She’s wearing heels </a:t>
            </a:r>
            <a:r>
              <a:rPr lang="en-US" sz="2400" b="1" dirty="0"/>
              <a:t>=</a:t>
            </a:r>
            <a:r>
              <a:rPr lang="en-US" sz="2800" b="1" dirty="0"/>
              <a:t> </a:t>
            </a:r>
            <a:endParaRPr lang="en-US" sz="2400" b="1" dirty="0"/>
          </a:p>
          <a:p>
            <a:pPr algn="ctr"/>
            <a:r>
              <a:rPr lang="en-US" sz="2400" dirty="0"/>
              <a:t>Her dinner will be a large slice of chocolate cake.</a:t>
            </a:r>
          </a:p>
        </p:txBody>
      </p:sp>
    </p:spTree>
    <p:extLst>
      <p:ext uri="{BB962C8B-B14F-4D97-AF65-F5344CB8AC3E}">
        <p14:creationId xmlns:p14="http://schemas.microsoft.com/office/powerpoint/2010/main" val="2286072518"/>
      </p:ext>
    </p:extLst>
  </p:cSld>
  <p:clrMapOvr>
    <a:masterClrMapping/>
  </p:clrMapOvr>
</p:sld>
</file>

<file path=ppt/theme/theme1.xml><?xml version="1.0" encoding="utf-8"?>
<a:theme xmlns:a="http://schemas.openxmlformats.org/drawingml/2006/main" name="PIPS Theme 2017">
  <a:themeElements>
    <a:clrScheme name="Custom 2">
      <a:dk1>
        <a:srgbClr val="1B2166"/>
      </a:dk1>
      <a:lt1>
        <a:srgbClr val="FFFFFF"/>
      </a:lt1>
      <a:dk2>
        <a:srgbClr val="1B2166"/>
      </a:dk2>
      <a:lt2>
        <a:srgbClr val="808080"/>
      </a:lt2>
      <a:accent1>
        <a:srgbClr val="BBE0E3"/>
      </a:accent1>
      <a:accent2>
        <a:srgbClr val="1B2166"/>
      </a:accent2>
      <a:accent3>
        <a:srgbClr val="FFFFFF"/>
      </a:accent3>
      <a:accent4>
        <a:srgbClr val="1B2166"/>
      </a:accent4>
      <a:accent5>
        <a:srgbClr val="DAEDEF"/>
      </a:accent5>
      <a:accent6>
        <a:srgbClr val="1B2166"/>
      </a:accent6>
      <a:hlink>
        <a:srgbClr val="003B3B"/>
      </a:hlink>
      <a:folHlink>
        <a:srgbClr val="55021B"/>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8" charset="0"/>
            <a:ea typeface="ＭＳ Ｐゴシック" pitchFamily="-128" charset="-128"/>
            <a:cs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8" charset="0"/>
            <a:ea typeface="ＭＳ Ｐゴシック" pitchFamily="-128" charset="-128"/>
            <a:cs typeface="ＭＳ Ｐゴシック"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80"/>
        </a:dk1>
        <a:lt1>
          <a:srgbClr val="FFFFFF"/>
        </a:lt1>
        <a:dk2>
          <a:srgbClr val="000080"/>
        </a:dk2>
        <a:lt2>
          <a:srgbClr val="808080"/>
        </a:lt2>
        <a:accent1>
          <a:srgbClr val="BBE0E3"/>
        </a:accent1>
        <a:accent2>
          <a:srgbClr val="333399"/>
        </a:accent2>
        <a:accent3>
          <a:srgbClr val="FFFFFF"/>
        </a:accent3>
        <a:accent4>
          <a:srgbClr val="00006C"/>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IPS Theme 2017" id="{0F673687-D20D-B240-AEBE-B796E1292EB5}" vid="{441D2965-F414-E24C-B3BA-937B4854A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3111</TotalTime>
  <Words>1023</Words>
  <Application>Microsoft Macintosh PowerPoint</Application>
  <PresentationFormat>Widescreen</PresentationFormat>
  <Paragraphs>117</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Adobe Garamond Pro</vt:lpstr>
      <vt:lpstr>Arial</vt:lpstr>
      <vt:lpstr>Calibri</vt:lpstr>
      <vt:lpstr>Garamond</vt:lpstr>
      <vt:lpstr>Myriad Pro</vt:lpstr>
      <vt:lpstr>PIPS Theme 2017</vt:lpstr>
      <vt:lpstr>Do the Crime, your Data is Mine</vt:lpstr>
      <vt:lpstr>Growing Threat</vt:lpstr>
      <vt:lpstr>Objectives</vt:lpstr>
      <vt:lpstr>Counter Violent Extremism Strategies</vt:lpstr>
      <vt:lpstr>Prisoner Radicalization</vt:lpstr>
      <vt:lpstr>Kevin Lamar James</vt:lpstr>
      <vt:lpstr>Policy Recommendation 1  Objective 1: Reduce spread of extremist ideology in prison systems</vt:lpstr>
      <vt:lpstr>PowerPoint Presentation</vt:lpstr>
      <vt:lpstr>Big Data</vt:lpstr>
      <vt:lpstr>Your Data is Mine</vt:lpstr>
      <vt:lpstr>Policy Recommendation 2 Objective 2: Utilizing big data</vt:lpstr>
      <vt:lpstr>Could this have been prevented?</vt:lpstr>
      <vt:lpstr>Policy Recommendation 3 Objective 2: Utilizing big data</vt:lpstr>
      <vt:lpstr>Sources</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Derek Denning</dc:creator>
  <cp:lastModifiedBy>Naomi G. Rinaldo</cp:lastModifiedBy>
  <cp:revision>127</cp:revision>
  <dcterms:created xsi:type="dcterms:W3CDTF">2018-03-06T20:52:16Z</dcterms:created>
  <dcterms:modified xsi:type="dcterms:W3CDTF">2018-08-08T15:17:20Z</dcterms:modified>
</cp:coreProperties>
</file>